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notesSlides/notesSlide8.xml" ContentType="application/vnd.openxmlformats-officedocument.presentationml.notesSlide+xml"/>
  <Override PartName="/ppt/ink/ink7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8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embeddedFontLst>
    <p:embeddedFont>
      <p:font typeface="Caveat" panose="020B0604020202020204" charset="0"/>
      <p:regular r:id="rId38"/>
      <p:bold r:id="rId39"/>
    </p:embeddedFont>
    <p:embeddedFont>
      <p:font typeface="Fira Sans Extra Condensed SemiBold" panose="020B0604020202020204" charset="0"/>
      <p:regular r:id="rId40"/>
      <p:bold r:id="rId41"/>
      <p:italic r:id="rId42"/>
      <p:boldItalic r:id="rId43"/>
    </p:embeddedFont>
    <p:embeddedFont>
      <p:font typeface="Fira Sans Medium" panose="020B0603050000020004" pitchFamily="34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B6838B-E1F2-46E8-A5A5-2115994BC6CB}">
  <a:tblStyle styleId="{69B6838B-E1F2-46E8-A5A5-2115994BC6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67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.42657" units="1/cm"/>
          <inkml:channelProperty channel="Y" name="resolution" value="13.5" units="1/cm"/>
          <inkml:channelProperty channel="T" name="resolution" value="1" units="1/dev"/>
        </inkml:channelProperties>
      </inkml:inkSource>
      <inkml:timestamp xml:id="ts0" timeString="2024-12-18T12:38:47.8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4075 3360 0,'13'13'31,"13"173"-15,-26 237 15,0-185-15,0-66 0,0 40-1,0-54 1,0-38-1,0-81 1,-13-26 0,79 27 249,186-13-249,12-1 0,-13-13-1,14-13 1,-67 0-1,-171 0-15,-14 0 16,0 0 0,-13 14 62,67-14-63,237-14 1,675-264 0,-331 93-16</inkml:trace>
  <inkml:trace contextRef="#ctx0" brushRef="#br0" timeOffset="3325.76">12250 3466 0,'0'-13'156,"172"238"-125,-132-159-31,39 26 32,-26-78-17,79-28 1,239-409 15,-212 185-15,-54 26-1,-12 67 1,-80 145 0,-13 13 31,40 172-32,-14-79 1,-26-27-16</inkml:trace>
  <inkml:trace contextRef="#ctx0" brushRef="#br0" timeOffset="3999.17">12621 4286 0,'26'93'31,"-26"-53"-15,27 12 0,-1-25-1,14-1 1,132-39-1,-53-66-15,119-106 16,-53 52 15,-39-12 1,-133 145-17</inkml:trace>
  <inkml:trace contextRef="#ctx0" brushRef="#br0" timeOffset="6165.54">3956 5384 0,'0'13'62,"0"14"-46,26 52 0,-13-26-1,0-40-15,14-13 32,145-79-17,13-80 1,-132 120 15,-40 25-15,-13 28 31,27 78-32</inkml:trace>
  <inkml:trace contextRef="#ctx0" brushRef="#br0" timeOffset="7774.98">4260 6085 0,'0'80'62,"0"184"-46,0 27-1,0-52 1,-40-67 0,27-27-1,13-79 1,0-53-1,-13-13 64,-1-304-48,14 159-31,0-1 15,0-132 17,0 265-17,14 106 17,39 251-17,-53-119 1,0-159-1,0-53 17,0-172 15,0-79-32,0 106 1,26-93 15,67 463 0,-40 146-15,-53-40 0,0-67-1,0-171 1,0-225 46,39-106-46,-12 106 15,-27 132 0,39 212-15,-39-13 0,0-93-1,0-26 1,0-146 62,-13-53-62,0 27-1,0 39 1,13 27-16,0 26 62,0 13-46,0-12 0</inkml:trace>
  <inkml:trace contextRef="#ctx0" brushRef="#br0" timeOffset="9977.94">19487 6337 0,'0'66'47,"0"146"-31,26 52-1,-13-79 1,0-79-16,-13-26 16,0 12-16,0 40 15,0-52 1,0-40-1,0-27 173,-13 0-157,13-106 63,0-277-63,0 238-15,-13-54-1,-13 1 1,12 93 0,14 65-1,0 14 1,-13 13 15,0 53 79,13 132-95,0-53-15,0-13 16,13 106-1,0 0 1,1 0 0,12-79-1,-26-107 1,0-25 0,0-41 171,0 14-171</inkml:trace>
  <inkml:trace contextRef="#ctx0" brushRef="#br0" timeOffset="11296.03">4247 8295 0,'0'158'31,"0"28"-15,0-94-16,0 107 46,0-186 33</inkml:trace>
  <inkml:trace contextRef="#ctx0" brushRef="#br0" timeOffset="12429.24">4366 9379 0,'13'14'47,"-13"144"-32,0 570 1,-40-305 0,14-224-1,-1-159 1,27-67 46,0-39-46,0 26 0,27 14-1,26 13-15</inkml:trace>
  <inkml:trace contextRef="#ctx0" brushRef="#br0" timeOffset="14840.22">4352 12224 0,'0'0'0,"-13"13"16,0 146-1,0 92 1,13 53 0,66 80-1,0-159 1,-66-185-1,0-27 204</inkml:trace>
  <inkml:trace contextRef="#ctx0" brushRef="#br0" timeOffset="17260.59">19288 6152 0,'27'26'62,"-27"40"-46,13 53-1,-13 0 1,0 0 0,26-53-1,27 14 1,27-27-1,-54-40-15,67-13 32,-40 0-17,-40 0 17,-13-13 14,-53 13-14,40 26-17,-1 67 1,14 26 0,0-66-16,93 92 15,-53-65 1,-14-41-1,-26 14 1,0 0 15,-278 146-15,159-133 15,93-40 0</inkml:trace>
  <inkml:trace contextRef="#ctx0" brushRef="#br0" timeOffset="18798.59">19222 9379 0,'0'0'0,"26"-13"32,94 13-1,-94 0-16,-13 0 1,27 80 0,-14 12-1,-12 1 1,-14-1 0,13 1-1,13-40 1,-13-40-1,54-13 1,38 0 0,15-26 15,-81 12-15,-92 14 30,-53 0-30,1 40 0,78 40-1,14-1 1,26 0 0,27-13-1,0 1 1,-1-14 15,-39 66-15,-13-40-1,-66-26 17,39-53-17,-13 26 1,40-12-1,-14-14 1,14 0 0,0 0 31,-27 0-47</inkml:trace>
  <inkml:trace contextRef="#ctx0" brushRef="#br0" timeOffset="20199.72">19407 12197 0,'27'-13'31,"-54"26"-31,93-26 16,-26 13-1,0 106 1,-1 0-1,1 52 1,-27-38 0,-13-41-1,27-39 1,-14-27 0,13-13-1,54 0 1,-14-13-1,-26-1 1,-54 28 47,-91 105-32,91-14-16,14 54 1,80-13 0,12-1-1,-52-65 1,0-41 0,-40-25-16,0 25 15,-119 14 1,-106-13-1,106-27 17,13-26-1,79-119-31,1 13 31,0 79-31</inkml:trace>
  <inkml:trace contextRef="#ctx0" brushRef="#br0" timeOffset="33250.33">5596 1376 0,'-53'278'31,"40"-67"-15,0-65 0,13-27-1,0-13 1,-14-27-1,14-39 1,0 39 0,0-26-1,0 26 17,0-12-1,0 25 0,0-65-15,27-1-1,12-13 1,54-13 0,53 0-1,12 0 1,133 0-1,0 0 1,-26 0 0,0 0-1,-146 0 1,132 27-16,-66-14 31,212-13 0,-185 13-15,-14 0 0,-13-13-1,54 0 1,-1 0 0,13 0-1,-26 27 1,-27-27-1,120 26 1,-67-12 0,-39-14-1,52 0 17,239 0-1,-212 0-16,53 0 1,66 0 0,-53 0-1,-39 0 1,132 0 0,-186 0-1,27 0 1,0 0-1,-13 0 1,0 26 0,-27-26 15,-39 0-15,13 0-1,53 0 1,26 0-1,14 0 1,-80 0 0,-132 0-16,79 0 15,-13-13 1,0-27 0,-40 40-1,80-13 1,-1 13-1,-39-40 1,-13 14 0,0 13-1,-93-1 17,-13 1-1,-13 0-16,39-14 1,-13 27 0,-13 0-1,40-13 1,-54 0 0,-12 0-1,-14 13 16,27 0-15,92 0 15,-39 0 1,-80-13 77,-13-40-93,13-66-1,0-67 1,-13-39-1,0-224 17,0 105-32,27 26 31,12 146 0,-39 159-15,-92 13 124,-186 53-124,-847 119 0,120-27-1,-186 41 17,-1375 131-1,1521-290-16,225 12 1,436-39-16,-158 0 16,131 0-1,160 0 1,53 0 0,52-26-1,-26-1 1,-26 1-1,39-1 1,-26 14 0,0-27 15,-186-26 0,186 13-15,-53 14-1,79 26 1,40-1 0,26-12-1,-26 13 1,-66-14 0,13 14-1,13 0 1,54-1-1,12-12 1,14 26 0,65-13-1,-25 0 1,-67 13 0,13-27-1,-39 27 1,66 0-1,0 0 1,26 0 0,0 0-1,-13 0 1,0 27 0,27-14-1,13-13 16,13 53 188,0 26-203,39 27-1,-39-93 1</inkml:trace>
  <inkml:trace contextRef="#ctx0" brushRef="#br0" timeOffset="43178.08">20241 6667 0,'0'14'94,"13"-14"-47,27-40-16,12 0-15,-12-13-1,-13 53 1,-14 0 78,13 80-79,-12 26 1,-14 39 0,26-39-1,-13-27 1,0-39-16,-13-27 31,0 1-15,-39 25 31,26-39-32,-27 13 16,93-13 32,105-66-47,-65 27-1,-66 25 1,-1 14 62,-13 14-62,40 39-16</inkml:trace>
  <inkml:trace contextRef="#ctx0" brushRef="#br0" timeOffset="44006.98">20413 9618 0,'0'-80'78,"53"-26"-62,-14 67-1,-12 12 1,-27 40 15,13 93-15,-13 13-1,0 40 1,0 0 0,-66-27-1,53-66 1,-1-66-1,14 14 1,146-41 15,145-92-15,-278 106 15,0 13 16,-13 26 0</inkml:trace>
  <inkml:trace contextRef="#ctx0" brushRef="#br0" timeOffset="45108.16">20783 12409 0,'-26'0'31,"12"0"-15,14-53-1,93-66 1,13 26 0,-40 67-1,-53 26 1,27 0 0,-27 26-1,-13 67 1,0-27-1,-66 27 1,13-27 0,40-53-1,52 0 48,67-13-32,-26 80 0,-67 118 1,-40-92-17,-25-13 1,-15-67-1,14-13 1,1-13 0,38 0-1,1 0 1,0-13 62,13 0-78</inkml:trace>
  <inkml:trace contextRef="#ctx0" brushRef="#br0" timeOffset="46165.85">22265 3241 0,'0'66'32,"26"397"-17,-13-264 1,-13-120-1,14-66 1,-14 1 0,26-1 31</inkml:trace>
  <inkml:trace contextRef="#ctx0" brushRef="#br0" timeOffset="47065.88">22609 3294 0,'-106'397'47,"212"-794"-47,-225 887 16,198-424 15,53-66-15,53-14-1,-118-38 1,-28-28 0,-25 27-1,-67-13 1,-14 13-1,28 40 1,-14 0 15,40-1-31,-1 14 32,14-13-1,27-79-16,211-41 17,-185 120-17,-27 13 1,-12 0 0,25 27-1,-26 92 1,-13 79-1,0-119-15,0 93 16,27-132 0,26-27 15,198-211 0,-251 132-15,-264-318 15,78 292-15,94 78-1,65 14 1,14 0 0</inkml:trace>
  <inkml:trace contextRef="#ctx0" brushRef="#br0" timeOffset="48317.59">21511 3109 0,'-14'53'15,"14"39"1,106 543-1,-13-66 1,-80-384 0,0-92-1,1-119 48,-28-160-48,-171-303 1,92 264 0,54 79-1,-1-12 17,27 65-17,225-185 16,79 80-15,39 26 0,-92 93-1,-39-27 1,13 53 0,12 0-1,-52 40 1,0 13-1,-79 0-15,66 13 32,-53 13-17,-80-26 17,-13 0-1,27 53 0,26 106-15,66 145-1,40 80 1,-92-186-16,-14-65 16,66 131-1,-119-237 1,-39-27 46,-172 0-46,-424 198 15,-688 358 0,926-384-15,358-146 0</inkml:trace>
  <inkml:trace contextRef="#ctx0" brushRef="#br0" timeOffset="50200.07">12819 6998 0,'27'0'47,"158"-66"-32,40-40 1,-159 67 0,-53 25-1,13 14 1,-78 27 93,25-1-93,27-13-1,13-26 32,67-13-31,-67 13 0,-26 13 124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.42657" units="1/cm"/>
          <inkml:channelProperty channel="Y" name="resolution" value="13.5" units="1/cm"/>
          <inkml:channelProperty channel="T" name="resolution" value="1" units="1/dev"/>
        </inkml:channelProperties>
      </inkml:inkSource>
      <inkml:timestamp xml:id="ts0" timeString="2024-12-18T12:39:51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6482 2778 0,'80'27'78,"25"-1"-62,173 0 0,66-26-1,318 0 1,171 27 0,-515-27-1,-146 0 1,-106 0-1,-53 0 1,0 0 15,14 0 94</inkml:trace>
  <inkml:trace contextRef="#ctx0" brushRef="#br0" timeOffset="5448.68">13811 3956 0,'0'0'0,"291"39"31,-185-39-15,397 0-1,-252 0 17,305 0-1,-318 0 0,-185 0-15,-27 0-1,-12 0 1,-1 0 0</inkml:trace>
  <inkml:trace contextRef="#ctx0" brushRef="#br0" timeOffset="6249.75">11509 4260 0,'0'53'31,"0"516"0,-13-252 1</inkml:trace>
  <inkml:trace contextRef="#ctx0" brushRef="#br0" timeOffset="7637.95">3003 13586 0,'185'40'47,"212"-14"-31,-53-26-1,-106 0 1,-53 0-1,-105 0 17,-67 0-17,0 0 1,53-26 218</inkml:trace>
  <inkml:trace contextRef="#ctx0" brushRef="#br0" timeOffset="12934.66">18005 2103 0,'0'67'0,"13"184"32,53 172-17,14-198 1,-67-145-1,-13-54 1,13-13 0,27-13 46,-14 0-62</inkml:trace>
  <inkml:trace contextRef="#ctx0" brushRef="#br0" timeOffset="13938.18">18613 2209 0,'-39'40'15,"-27"185"17,13-27-17,53-145-15,13 27 31,238-107 1,-52-145-17,-146 66 1,-40 53 0,-13 14-1,0-27 1,-13 39-1,13 1 17,53-107-17,-1 120-15,15-13 16,-41 26 15,53 119 0,-65 53-15,-14 0 0,0-40-1,0-79 1,13-53 15,53-40-15,-26-13-16,-27-26 15,0 0 1,53-107 0,53-52-1,-26 79 1,53-26 0,39 40-1,0 79 1,-40 52-1,-78 14 1,12 159 0,-13 40-1,-26-54 1,-1-105 0,-25-40-16,25-13 15,-12-120 1,-27-12-1,0 12 1,-66 1 0,39 79-1,14 53 17,-13 0-17,-41 0 1,67 27-16</inkml:trace>
  <inkml:trace contextRef="#ctx0" brushRef="#br0" timeOffset="14378.07">21101 1945 0,'0'53'15,"0"-106"-15,-172 370 16,-622 186 15,-159-225-15,67 26-1,516-172 1,317-119 0,39 1-1</inkml:trace>
  <inkml:trace contextRef="#ctx0" brushRef="#br0" timeOffset="17297.18">11509 4591 0,'14'52'31,"25"253"-15,-12-27 0,-14-40-1,-13-93 1,0-132-1,26-13 79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.42657" units="1/cm"/>
          <inkml:channelProperty channel="Y" name="resolution" value="13.5" units="1/cm"/>
          <inkml:channelProperty channel="T" name="resolution" value="1" units="1/dev"/>
        </inkml:channelProperties>
      </inkml:inkSource>
      <inkml:timestamp xml:id="ts0" timeString="2024-12-18T12:41:25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11007 5027 0,'13'0'62,"53"0"-46,-40 0-16,14 0 15,53 0 1,-27 0 0,40 0 15,-27 0-15,80 0 15,-93 0-16,-13 0 1,-13 0 0,-1 0-1,-12 0-15,-1 0 16,40 0 0,-52 0-16,25 0 15,27 0 1,-13 0-1,-13 0 1,13 0 0,13 0 15,66 0 0,-52-13 0,-41 13-15,-12 0 0,-1 0-16,14-27 15,-13 27 17,-14 0-17</inkml:trace>
  <inkml:trace contextRef="#ctx0" brushRef="#br0" timeOffset="1326.53">13401 4961 0,'53'0'94,"13"0"-78,80 0-1,52 0 1,27 0 0,53 0-1,13 0 1,-53 0 15,53 0 0,-225 0-15,-26 0 0,-27 0-1,14 0 1,26 0 0,13 13-1,13-13 1,27 27-1,13-14 1,-40 0 0,1-13-1,-54 0-15,14 0 32,-27 0 14,14 0 79,-1 0-125</inkml:trace>
  <inkml:trace contextRef="#ctx0" brushRef="#br0" timeOffset="2226.48">17052 4961 0,'0'13'62,"159"0"-46,-27-13-16,159 0 15,-52 0 1,-41 0 0,40 14-1,-66-14 1,-106 0 0,-52 0-1</inkml:trace>
  <inkml:trace contextRef="#ctx0" brushRef="#br0" timeOffset="21629.5">12131 5741 0,'27'0'31,"26"0"-15,52 0-1,1 0 1,-13 0 0,39 0-1,53 0 1,67 0 0,39 0-1,-27 0 1,14 0-1,-27 0 1,-52 0 15,264 0-15,-265 0 15,226 0 0,-133 0 1,-172 0-17,0 14 1,-27-14 0,54 0-1,-80 0 1,13 0-1,107 0 1,-28 0 0,28 0 15,-94 0 0,-79 0 0,14 0 1,-14 0-17,0 0 1,1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.42657" units="1/cm"/>
          <inkml:channelProperty channel="Y" name="resolution" value="13.5" units="1/cm"/>
          <inkml:channelProperty channel="T" name="resolution" value="1" units="1/dev"/>
        </inkml:channelProperties>
      </inkml:inkSource>
      <inkml:timestamp xml:id="ts0" timeString="2024-12-18T12:42:06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6006 6826 0,'53'13'63,"66"1"-47,66-1-1,-39-13 1,12 0-1,-12 0 1,-67 0 15,-12 13 1,-41-13-17</inkml:trace>
  <inkml:trace contextRef="#ctx0" brushRef="#br0" timeOffset="7663.17">7382 6853 0,'40'0'63,"65"0"-48,94 0 1,-93 0-1,26 0 1,27 0 0,26 0-1,-40 0 17,-12 0-1,-41 0-16,14-14 1,-40 1 0,-52 0-16,12 13 31,-13 0-15,27 0-1,-14 0 1,1 0-1,-1 0 48,1 0-47,-1 0-1,93 0 16,-105 0-15,-1 0 0,0 0-1,13 0 1,14 0 0,-27-13-1,1 13 63,-1 0-46,-13-53 30,0 26-46,0-12-1,0-41 1,-27-12 0,1 39-1,26-13 1,-27 0-1,27 39-15,-13-13 16,13 14 15,-13-1 1,13 14-17,-13 0 1,0 0 15,13 0 0,-14-1 32,-12 14-48,13 0 1,-40 0 0,13 0 15,14 0-15,-27 0-1,0 0 1,-13 0-1,26 0 1,-26 0 0,0 0-1,13-26 1,-14 26 0,1 0-1,13 0 1,1 0-1,-15 0 17,-25 0-1,39 0-15,13 0-1,-26 0 1,53 0-16,-27 0 15,0 0 1,1 0 0,12 0-1,-12-13 1,-1 13 0,0 0-1,1 0 1,-1 0-1,0 0 1,27 0 15,-53 0 1,26-14-17,14 14 1,-14-13-1,0 0 1,27 13 0,-13 0-1,12 0 1,-12 0 0,13 0-1,-1 0 1,1 0-16,0 0 78,0 0-47,-1 13 141,14 27-156,0-14-1,0 27 17,0 27-1,0-54-16,0 14 1,0-1 0,0-12-1,0 13 1,0-1 0,0-12-1,0 12 1,14 1-1,-14 0 1,13 13 15,-13-14 1,0-12-17,26-1 329,14 27-313,-27-40-15,-13 1-1,14-1 17,25-13 171,14 0-188,27 0 1,-54 0 0</inkml:trace>
  <inkml:trace contextRef="#ctx0" brushRef="#br0" timeOffset="40412.56">5900 7501 0,'27'0'282,"158"0"-267,357 0 1,-118 0 0,-186-13-1,-132-27 1,-93 40-16,-26 0 297,-14 0-250,14 0-32,-14 13 1,14-13-1,-13 0 17,12 13 77,1-13-93,-26 0 15,-41 27 0,54-27-31,-14 0 16,-26 26-1,39-26 1,-12 0 0,26 0 31,-1 0 31,1-13-63,0 0 1,-14-27 0,1-13-1,13 14 1,-14-14-1,14 39 1,13-12 0,-13 0-1,13 12 17,0 1 77,13 13-93,53 53-1,-26-27 1,0 1-1,-1-1 1,-12-12 0,-1 12-1,1 1 1,-1-14 0,-13-13-16,14 13 15,-1 13 1,-26-12 124,-79 12-124,-27 54 0,-13-14-1,66-53 17,40-40 280,0-39-296,-1-40-1,14-26 17,0 66-17,0 26 1,0 14-1,0 13 17</inkml:trace>
  <inkml:trace contextRef="#ctx0" brushRef="#br0" timeOffset="52483.68">5847 6165 0,'0'66'94,"0"-26"-79,0 158 17,0 40-1,0 66 0,0-171-15,0 25-1,0 14 1,0 0 0,0-26-1,0 13 1,-13-40-1,13-66-15,0 53 16,-13-27 15,13-39-15,0-27 0,0 0-1</inkml:trace>
  <inkml:trace contextRef="#ctx0" brushRef="#br0" timeOffset="54648.1">5675 10001 0,'40'0'109,"225"-13"-93,-1 13 0,14 0-1,53 0 17,357 0-1,-490 0-16,-13 0 1,-13 0 0,0 0-1,-53 0 1,-66 0 0,-40 0-16,1 0 15</inkml:trace>
  <inkml:trace contextRef="#ctx0" brushRef="#br0" timeOffset="102285.27">16616 4088 0,'13'0'31,"133"0"-15,12 40-1,28 52 1,-67 1 15,-80 52 0,-39-79-15,-39 14 0,-1 12-1,27-65 1,-14-1 0,14-26 30,-13-145-30,26 52-16,0 1 16,39-133-1,94 26 1,-81 173 15,28 13 0,-67 13 1,40 13 108</inkml:trace>
  <inkml:trace contextRef="#ctx0" brushRef="#br0" timeOffset="103034.52">18111 3969 0,'-13'0'15,"26"0"-15,-93 26 16,-25 80-1,52 13 1,13-13-16,13-53 16,27-40-16,14 14 15,25-14 1,54-13 15,-14-13-15,-26-93-1,-26 26 1,12-25 15,-12-1 1,-27 92-32,0 147 46,0 118-14,0-172-17,0-52 1,13-27 78,27-40-94</inkml:trace>
  <inkml:trace contextRef="#ctx0" brushRef="#br0" timeOffset="103678.24">18362 4008 0,'27'40'15,"-1"40"17,14 105-17,-14-53 1,-26-66 0,0-53-1,27-132 48,12-39-48,120-120 1,132 93 0,-198 158-1,-80 27 1,27 27-1,-14 105 1,-26 27 0,0-27 15,0-79-15,0-40-1,0 0 1,27-13 31,92-119-32,-14 0 1,239-53 0</inkml:trace>
  <inkml:trace contextRef="#ctx0" brushRef="#br0" timeOffset="104631.65">20267 3519 0,'-40'0'16,"80"0"-16,-93 0 16,-79 79 15,79 14-16,53-80 1,40 0 47,26-39-48,-53 26 1,40 26-1,-13 107 1,92 145 0,-53-1 15,-105 200 0,-67-438 0,80-39-15,-27-119 0,40-66-1,40 13 1,106 13 0,-14 53-1,0 14 1,-119 92-16,-13-13 15,14-14 17,-14-92-17,0 13 1,0 27 0,0 26 15,-27 26 0,-13 54-15,40 66-1,0-67-15,40 27 16,0-27-16,26 27 16,-26-39-16,52-1 15,-65-13 1,-14 0-1,13 0 110,-12 26-109,12-26-16</inkml:trace>
  <inkml:trace contextRef="#ctx0" brushRef="#br0" timeOffset="105048.28">21312 2527 0,'0'132'16,"-40"225"-1,-26 119 1,53-158 0,92-93-1,120-80 1,26-118 0,-40-27-1,-66-27 1,-79-25-1,-40 38 1,0 1 15,39-27-31</inkml:trace>
  <inkml:trace contextRef="#ctx0" brushRef="#br0" timeOffset="105698.18">24183 2566 0,'0'0'0,"833"490"16,-462 52-1,-371-79 1,0-158 0,-66-147 15,-27-105 0,67-53 79</inkml:trace>
  <inkml:trace contextRef="#ctx0" brushRef="#br0" timeOffset="106780.87">22304 3201 0,'-26'146'31,"-14"79"-15,-13-106-1,53-79 1,119-120 31,291-131-16,-370 211-15,-40-14 78,-26-25-79,-1 25 1,27 94 31,0 211-32,27-27 17,12 133-1,-39-291-16,27-53 1,-1-53 125</inkml:trace>
  <inkml:trace contextRef="#ctx0" brushRef="#br0" timeOffset="107177.22">23416 4141 0,'-186'225'16,"372"-450"-16,-583 701 16,264-344-1,120-119 1,40-132 62,-1 0-78</inkml:trace>
  <inkml:trace contextRef="#ctx0" brushRef="#br0" timeOffset="107830.55">23032 3704 0,'0'27'47,"53"158"-32,-53-53 1,13-105 0,0-107 46,93-264-31,-93 291-15,67 67 15,-41 144-15,1 14 0,-13-53-1,-1-79 1,-92-93 93,-146-278-93</inkml:trace>
  <inkml:trace contextRef="#ctx0" brushRef="#br0" timeOffset="108546.76">21114 304 0,'0'27'16,"79"251"0,-52-133-1,-1 14 1,-26-67 0,0-52-1,13-27 16,14-39 1,-1-106-17,80-40 1,-13 53 0,-27 79-1,-40 40 1,27 40-1,27 158 1,12 0 0,-79-65-1,1-41 1,-14-78 0,0-1-1,39-40 63,-26-52-78</inkml:trace>
  <inkml:trace contextRef="#ctx0" brushRef="#br0" timeOffset="108868.72">24461 0 0,'450'0'31,"-900"0"-31,992 0 16,-568 13 47,-27 27-48,26 0-15,-39-1 16,-172 133-1,106-106 1</inkml:trace>
  <inkml:trace contextRef="#ctx0" brushRef="#br0" timeOffset="109249.61">23429 728 0,'0'0'15,"-93"13"1,40 13-1,67-26 48,12-13-47,292-93 15,-133 67 0,-119 25-15,-26 14-1,-14 0 1,-132 53 46</inkml:trace>
  <inkml:trace contextRef="#ctx0" brushRef="#br0" timeOffset="109518.29">22820 1098 0,'0'13'16,"66"-13"0,173 13-1,105-79 1,-106-26 0,-93 52-1,-132 27 1</inkml:trace>
  <inkml:trace contextRef="#ctx0" brushRef="#br0" timeOffset="110233.54">23998 728 0,'0'66'47,"0"106"-32,0 0 1,53-27-1,-14-79 1,-25-52 0,38-54 15,1-106 0,-26 80-31,-14-13 16,14 13-16,-14-53 15,0 92 1,-13 14 0,0 39 46,0 93-46,-26-52-16,26 25 15,13-39 1,26-40 15,292-185 1,-291-26-1,-159 52 0,13 133 0,53 40-15,0 92 0,0 26-1,-13-12 1,-13-41-16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.42657" units="1/cm"/>
          <inkml:channelProperty channel="Y" name="resolution" value="13.5" units="1/cm"/>
          <inkml:channelProperty channel="T" name="resolution" value="1" units="1/dev"/>
        </inkml:channelProperties>
      </inkml:inkSource>
      <inkml:timestamp xml:id="ts0" timeString="2024-12-18T12:44:08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7805 6945 0,'27'0'94,"-1"14"-78,40-1 15,67 13 0,-81-13-15,28-13-1,-67 0 1,119 0 0,27 0-1,-53 0 1,-27 0-1,-13 0 1,-26 0 15,53 0 1,-67 0-17,-13 0 1,1 0-1,-1 0 1,13 0 0,1 0-1,13 0 1,-1 0 0,-26-13-1,1 13 1,-1-13 15,-40-53 110,-25-27-141</inkml:trace>
  <inkml:trace contextRef="#ctx0" brushRef="#br0" timeOffset="838.41">8520 5675 0,'0'14'31,"0"91"-15,0 28 0,0-28-1,0-12 1,0-27-1,0-13 1,13-26 0,-13 12-1,0 1 17,0 13-1,0-40 0</inkml:trace>
  <inkml:trace contextRef="#ctx0" brushRef="#br0" timeOffset="1751.1">8348 6165 0,'13'53'93,"27"0"-77,12 52 0,-38-65-1,-1 0 1,-13-27-1,40-39 110,52-93-109,-65 92 15,-1 1-15,1 26 0,-14-27-1,0 27 1</inkml:trace>
  <inkml:trace contextRef="#ctx0" brushRef="#br0" timeOffset="6649.34">6337 9816 0,'-13'13'47,"132"-26"0,79 0-32,40-27 1,-13 27-1,-13 0 1,-1 13 15,120 0 1,-172-27-1,-159 14 31,0-13 32,13-54-78,-13-92-1,0-66 1</inkml:trace>
  <inkml:trace contextRef="#ctx0" brushRef="#br0" timeOffset="8373.84">7805 8308 0,'0'79'16,"-53"40"15,-79 172 0,79-198-15,27-40-1,12-27 1,1 14 0,13-13-1</inkml:trace>
  <inkml:trace contextRef="#ctx0" brushRef="#br0" timeOffset="8848.62">7501 8850 0,'-13'0'15,"13"27"1,-14 26 0,1 26 15,13-66 16,133-13-32,39-39 1,-40-1 0,0-13-1,-53 40 1,-26-14 0,-26 27-1</inkml:trace>
  <inkml:trace contextRef="#ctx0" brushRef="#br0" timeOffset="14027.19">4273 9842 0,'66'0'63,"40"0"-48,410 0 17,-278 0-17,0 0 1,-13 0 0,13 0-1,-26 0 1,-53 0-1,-67-13 17,-79 13-17,1 0 1</inkml:trace>
  <inkml:trace contextRef="#ctx0" brushRef="#br0" timeOffset="19318.59">6879 9075 0,'-40'13'31,"80"-26"-31,-132 66 16,39-26-16,0-14 15,-40-13 1,-26 0 0,-357-93-1,0-39 1,118 0-1,1 39 1,146 14 0,78 12-1,14 1 17,-92-92-1,91 65-16,54 40 1,-40-53 0,27-13-1,0-53 1,39 66 0,-13-52-1,13-1 1,27 13-1,13-79 1,53 1 0,53-54 15,357-331 0,-26 292 0,-226 211-15,-26 53 0,93-13-1,0 26 1,-27 0 0,-13 27-1,-13 13 1,40 0-1,79 13 1,-146 27 0,-39 0-1,-40 13 17,27 26-1,-80-13-16,-26-13 1,26 27 0,26 78 15,-39-39-15,40 53-1,-54-66 1,14-26-1,-39-1 1,12-53 0,-13 1 15,1-1-31,-1-12 31,0-14 0,13 0 16,-26 13 16,0-79-1,-52-14-46,-1 14 0,39-13-1,-12 39 1,26 0-1,0 27 95,26 13-1,1 53-93,13 0-1,-14 0 1,27 13 0,-40-40-1,-13-12 1,13 12 0,1-13-1,-1 1 16,-13-1-15,-13-13 93,-40 0-93,26 0-16,-26 0 16,-13 13-1,13-13 1,14 0 0,-28 0-1,41-13 1,0 13-1,12 0 1,-12 0 15,13-13 1</inkml:trace>
  <inkml:trace contextRef="#ctx0" brushRef="#br0" timeOffset="21636.21">7342 7845 0,'13'40'16,"80"-1"-1,39 1 1,67-27 0,-93 14-16,264 26 15,-13-53 1,172 0-1,-13 0 1,-66 13 0,-66-13-1,-40 39 17,423-39-1,-608 0-31,39 0 15,133 0 1,-106 0 0,-133 0-16,14 0 15,-13 0 1,-27 0 0,-53 0-1,0 0 1,1 0-1,-1 14 1,13-14 15,14 0-15,13 0 0,-13 0-1,-1 0 1,-25 0-16,25 0 15,-26 0 142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.42657" units="1/cm"/>
          <inkml:channelProperty channel="Y" name="resolution" value="13.5" units="1/cm"/>
          <inkml:channelProperty channel="T" name="resolution" value="1" units="1/dev"/>
        </inkml:channelProperties>
      </inkml:inkSource>
      <inkml:timestamp xml:id="ts0" timeString="2024-12-18T12:46:12.3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5305 8612 0,'40'-13'94,"52"13"-79,173 0 1,-80 0 15,304-13 0,-184-27-15,-27 27 0,-133 13-16,80-27 15,53 27 1,13 0 0,-40 0-1,-66-13 1,-66 13-1,-66 0 1,-39 0 0,12 0 93</inkml:trace>
  <inkml:trace contextRef="#ctx0" brushRef="#br0" timeOffset="2793.84">4961 8043 0,'13'265'32,"0"-172"-17,-13 78 1,14-25 0,-14-93-1,26-13 1,-39-54 109,-14-78-110,-26-54 1,40 40 0,0 27-16,-27-40 15,40 26 1,0 67 0,-26-40-1,26 13 1,-13 40-1,13-14 1,0 14 0,13 0 124,172 13-124,291 0 0,-132 0-1,-13 0 1,66-53-1,-40 13 1,-119 14 0,-119 12-16,-39-12 15,12 13-15,1 13 16,-53 0 15,12 0 0,28 0 1,-1 0-17,-26 0 1,26 0 0,-39 0 15,26 0-16,-13 0-15,13 0 16,-52 0 0,-14 26 109,0 40-110,0 0 1,39 226 0,-39-147-1,0-66 1,14-26-1,-14-39 1</inkml:trace>
  <inkml:trace contextRef="#ctx0" brushRef="#br0" timeOffset="37381.55">5040 8705 0,'106'-40'109,"26"40"-93,-65-13-16,-1 0 15,106-14 17,-119 27-1,-27-13 0,-13 0-15,14 13 109,-1-14-125</inkml:trace>
  <inkml:trace contextRef="#ctx0" brushRef="#br0" timeOffset="50093.09">5543 10239 0,'159'0'125,"79"0"-109,26 0-1,54 0 1,52 0 0,-39 0-1,13 0 1,-132 0-1,-67 0 1,-105 0 0,-27 0-1,0 0 126,1 0 0,-1-39-126,-13-41 1,26-65-1,-12 26 1,-14-40 0,0 53-1,0 14 1,0 52 0,0 0-1,-14 27 1,14 0-1,0-1 17,-53 14 140,-13 0-157,-132 0 1,92 0-1,0 0 1,-39-13 0,-41 13-1,1 0 17,-238 0-1,172 0 0,211 0-31,0 0 16,-92 0 15,92 0-15,0 13-1,-39 1 1,26-14-1,0 13 1,14-13 15,-28 13-15,54-13 0,0 0-1,0 0-15,0 13 31,-14-13-15,14 0 0,-40 14-1,0-14 1,-13 26 0,0-26-1,39 0 1,14 0-1,0 0 1,0 0 0,-14 0 15,27 13 0,0 27 172,0 119-171,0-27-1,0-53-16,0-26 1,0-13 0,0 13-1,0-13 1,0-14 0,0 14-1,0-27 16,0 0-15,0 27 0,0-27 109,13-13-47,53 0-63,-26 0-15,66 0 16,-13 0 0,-14 0-1,0 0 1,-12 0 15,38-13 0</inkml:trace>
  <inkml:trace contextRef="#ctx0" brushRef="#br0" timeOffset="53771.01">5265 9618 0,'0'-14'109,"-26"14"-93,-67 0-1,27 0 1,-40-26 0,-119-53-1,80 12 1,-40-12 0,79 13-16,-66 13 31,-133-132 0,186 92-15,0 14-1,27-1 1,26 41 0,-1-14-1,15-27 1,-15 1-1,41 0 1,-14-14 0,27 40-1,0-92 1,13 39 15,0-79 0,79 39 1,-13 80-17,0 13 1,-13 27 0,53-41-1,40 14 1,-67 14-16,27-1 15,172-92 1,-133 79 0,27-13-1,-53 13 1,14 0 0,-54 40 15,53-40 0,-105 53-15,26-13-1,0-1 1,26 1 0,-26 13-16,92-13 15,14-14 1,53 27-1,13-13 1,-93 0 0,-39 13 15,12-13 0,-52 26-15,40 13 15,-27-26 0,-39 0-15,25 0 0,-38 0-1,12 0 1,1 0 46,-14-13-46,0 13 0,0 0-1,-13-26 313,0 12-312,-13-12 0,0 13-1,0 13 1,-1 0-1,41 13 157,-1-13-156,-13 13 0,1-13 15,-14 13-16,0 14 1,-40 26 0,-13 0-1,0 13 17,-53 13-1,67-26-16,12-40 17</inkml:trace>
  <inkml:trace contextRef="#ctx0" brushRef="#br0" timeOffset="54912.7">6773 10081 0,'53'0'94,"0"0"-79,-26-14 1</inkml:trace>
  <inkml:trace contextRef="#ctx0" brushRef="#br0" timeOffset="56377.84">7435 10094 0,'-40'0'47,"27"0"-16,26 0 47,27 0 47</inkml:trace>
  <inkml:trace contextRef="#ctx0" brushRef="#br0" timeOffset="58595.2">6390 7633 0,'79'27'78,"0"-27"-62,292 0 15,-173 0-15,-118 0-16,12 0 16,67 0-1,-106 0 1,-13 0-1,-27 0 32,0 0-31,-13-27 109,-13-171-94,-14-14-15,14 106-1,-27 40 1,40 26 0,-39 27 109,-41 13-110,-131 0 1,92 0 0,13 0-1,0 27 1,27-27-1,-14 13 1,14 0 0,13 0-1,39-13 17,1 14-1,12-14 0,1 0-15,0 0-1,0 0 126,-1 39-125,14 14-1,0 146 16,-26-120 1,26-39-17,0-27 1</inkml:trace>
  <inkml:trace contextRef="#ctx0" brushRef="#br0" timeOffset="59894.35">5675 7170 0,'0'0'31,"-13"-13"-15,-13 0 15,-1 0 0,-13 13-15,1 0 0,-1 0-1,-39 0 1,52 0 0,-12 0-1,-1 0 1,0 0-1,27 0-15,-27 0 32,14 13-17,-14 13 17,0 40-17,14-13 1,-14 40-1,1 26 1,39-53 0,39 13-1,27 14 1,67-14 0,78 14-1,-105-67 1,-26-26-1,-54 0 1,1-39 0,12-41-1,-26-25 1,27-1 15,26-159 0,-66 212-15,-26-13 0,-1 40-16,14 12 15,-13 1 1</inkml:trace>
  <inkml:trace contextRef="#ctx0" brushRef="#br0" timeOffset="64553.7">4617 9816 0,'-13'-13'31,"0"0"1,-1 13-32,1-14 15,-13 1 1,-1 13-16,-13-13 15,1 0 1,-1 13 0,27 0-1,-40 0 17,-13 0-17,13 0 1,-26 26-1,52 1 1,-13-1 0,27 14-16,0-27 15,13 27-15,-13 92 16,13-39 0,53-14-1,66-39 16,-27-27-15,-26-13 0,27-27-1,-40-12 1,-40 25 0,14 1-1,-27 0 1,26 0-1,-26 0 1,0-14 0,0-26 31,-53-13-16,-13-13 0,26 52-15,14 1-1,-1 12 1,14 14 0,-40 0-1</inkml:trace>
  <inkml:trace contextRef="#ctx0" brushRef="#br0" timeOffset="65235.31">2844 9697 0,'0'93'32,"13"118"-17,14-78 1,-1-54-1,-12-53 1,-1 14 0,0-40-16,-13 13 62,13-13-15,14-13-47</inkml:trace>
  <inkml:trace contextRef="#ctx0" brushRef="#br0" timeOffset="65687.83">3096 9565 0,'13'0'16,"0"39"-1,27 147 1,13-67-16,-27-14 16,40 81-1,-52-160 1,-1-52 78,0 12-94</inkml:trace>
  <inkml:trace contextRef="#ctx0" brushRef="#br0" timeOffset="67044.03">4273 11205 0,'26'0'31,"213"0"-15,118 0-1,26 0 1,-184-13 0,-107 13 15</inkml:trace>
  <inkml:trace contextRef="#ctx0" brushRef="#br0" timeOffset="67735.37">7131 10597 0,'0'92'47,"0"120"-31,0-80-1,0-53 1,0-52 0,0-1-1,13-12 32,0-14-16,40 0-31</inkml:trace>
  <inkml:trace contextRef="#ctx0" brushRef="#br0" timeOffset="68174.78">7408 10597 0,'14'105'31,"12"54"-15,0-40 0,-26-53-1,14-52 1,-1-14 46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.42657" units="1/cm"/>
          <inkml:channelProperty channel="Y" name="resolution" value="13.5" units="1/cm"/>
          <inkml:channelProperty channel="T" name="resolution" value="1" units="1/dev"/>
        </inkml:channelProperties>
      </inkml:inkSource>
      <inkml:timestamp xml:id="ts0" timeString="2024-12-18T12:49:55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7805 7858 0,'27'0'78,"52"0"-62,0 0-1,-26 13 1,27 1-1,26-1 1,-1-13 0,1 0-1,0 0 17,119 0-1,-93 26 0,-79-26-15,27 13-1,-1 1 1,-13-1 0,13 0-1,27 0 1,53-13-1,0 0 1,-53 0 0,39 0-1,14 27 17,0-1-17,52 1 1,1-14-1,0-13 1,-27 0 0,-40 0-1,-39 0 1,-13 0 0,-67 0-1,14 13 1,13 0-1,172-13 1,13 0 0,-66 0-1,-80 0 1,-39-13 15,-26 13 32,-14 0-32,0 0-15,0 0 30,1 0 1,12-13-31,-26-80 15,0-131 0,-13 65-15,-14 26 0,14-52-1,0 66 1,-13 53 0,26 0-1,-14 53 1,14-14-1,-13 14 1,13 0 15,-13 0 16,0-1-31,-27-12 15,0 13-15,-39 13-1,-40-27 1,-53 27 0,-27 0-1,-12 0 1,26 0-1,26 0 1,-13 0 0,-27 0-1,-145 0 1,133 0 15,-120 13 0,0 40 1,159-13-17,-66-14 1,66 14 0,53-40-1,13 13 1,67-13-16,-14 14 15,-93-14 1,67 13 0,13-13-1,26 0 1,-13 0 0,0 0 15,-13 0 0,26 0 0,27 0-15,-13 0-16,12 0 16,-25 0-1,-27 0 1,-40 0-1,13 13 1,14 0 0,26-13-1,26 0 17,1 27-17,13-27 16,13 66 188,0 146-188,26-93-15,-13-14 0,1-25-1,-1-27 1,0 13 0,-13-26-1,13-27 1,1 13-1,-1-13 1,-13 1 47,0-1-32,13-13 156,106 0-171,-66 0 0,0 0-1,-27 0 16,-12 0 173,12 0-189,0 0-15,107 0 47,-107 0-47</inkml:trace>
  <inkml:trace contextRef="#ctx0" brushRef="#br0" timeOffset="6074.17">9604 8083 0,'27'-26'203,"39"-54"-188,-13 27 1,-13 14 0,12 12-1,-52 14 1,14 13 0</inkml:trace>
  <inkml:trace contextRef="#ctx0" brushRef="#br0" timeOffset="7250.63">10927 8004 0,'53'0'78,"66"0"-62,66-27-1,80 1 1,-27 12 15,199-52 0,-279 27-15,-78 39 0,-40 0-16,12 0 15,-12 0 1</inkml:trace>
  <inkml:trace contextRef="#ctx0" brushRef="#br0" timeOffset="9726.78">10544 9882 0,'39'0'125,"1"0"-110,39 0 17,14 0-17,0 0 1,-1 0-1,-12 0 1,-41 0 0,-12 0-16,-1 0 15,14 0 1,39 0 0,-13 0-1,53 0 1,67 0-1,-41 0 1,14-40 0,-14 27-1,-78 0 1,-14 0 15,-27 13-15,0 0-16,27 0 15,13 0 1,27 0 0,26 0-1,-13 0 1,13 0 0,13-27-1,-26 1 1,-53 13-1,-26 13 1,-14 0 0,0 0 31,0 0-1</inkml:trace>
  <inkml:trace contextRef="#ctx0" brushRef="#br0" timeOffset="12684">13084 9406 0,'251'-13'31,"-502"26"-31,952-185 16,-437 13 15,160-317 0,-266 225-31,-38 39 16,38-410-1,-131 291 1,-41 54 0,-91-28-1,-28 120 1,-158-79 0,0 12-1,-53 41 1,-66 25-1,-132 14 1,-53 80 0,-160-1-1,-356 93 1,489 0 0,54 0-1,91 0 16,-158 0 1,397 27-17,66 65 1,80-39 0,-14-13-1,-40 66 1,54-67-1,39 27-15,-27-13 16,41-13 0,-1 0-1,-13 26 1,13 13 0,1 14 15,-27 79 0,26-93 0,27-39-15,-1 0 0,14-27-16,-13 13 15,0-12 63,0-1-31,-1-13 31,-12-40-46,-27-66-17,27 53 1,12 14-1,1 25 1,13 1 0,0 53 140,66 79-125,-39-66-15,26 13-1,-40-26 1,0-27 0,0 0-1,27-53 95,92-105-95,-92 105 1,13 14 0,-13-1-1,-27 27 79</inkml:trace>
  <inkml:trace contextRef="#ctx0" brushRef="#br0" timeOffset="16547.89">5040 9208 0,'0'-40'93,"27"-26"-77,39-40 0,53 0 15,53 13-31,-13 54 31,198-27-15,-225 52 15,-66 1-31,252 13 31,-146 0-15,0 0 0,0-13-1,-40-14 1,0-12-1,-52-1 1,12 0 0,27-13 15,-39 14-15,26-27-1,-14-1 1,-52 41-16,52-27 15,1 0 1,-27 13 0,0 1-1,-39 12 1,-1 1 0,1-14-1,-27 27 1,0 0-1,0-1 1,13 14 0</inkml:trace>
  <inkml:trace contextRef="#ctx0" brushRef="#br0" timeOffset="18000.03">9737 7779 0,'0'13'78,"-119"199"-47,-106 39 0,-66-53 1,198-131-17,-13-41 1,14 14-1,-27-40 1,26 0 0,0 0-1,14 0 1,26 0 0,-13 0-1,13 0 1,13-14-1,-52 1 1,39 13 0,13 0-1,-26 53 1,-27 27 0,1 25 15,-54 14 0,40-26-15,53-40-1,1 0 1,25-13 0,14-14-16,-14-13 15,14-13 16</inkml:trace>
  <inkml:trace contextRef="#ctx0" brushRef="#br0" timeOffset="19434.37">11192 7752 0,'0'27'62,"0"-1"-46,-66 40 0,-27 27-1,-39 39 1,-14-26 0,93-53-16,-79 26 15,79-39 1,-13-13-1,40-14 1,-14-13 0,-13 0-1,0 0 17,-119 0-1,-13 0-16,13 39 17,0 1-1,119-13-15,-13-1-1,39-13 1,-26 14-1,-26 39 1,0 26 0,26-12-1,-27 12 1,1 41 15,66-107-31,-67 80 31,54-66-15,26-14 15,-13-13 16</inkml:trace>
  <inkml:trace contextRef="#ctx0" brushRef="#br0" timeOffset="23985.19">3863 10186 0,'13'0'47,"146"0"-16,172 0 0,-159 0-15,0 0-1,66-13 1,-106 13-16,14 0 16,-14 0-16,225 0 15,13 0 1,-52 0-1,-27-26 1,-93-14 0,-105 40-1,-40 0 1,13 0 15,0 0-31,0 0 31,93 0 1,-40 0-17,-26 0 1,-27-13 0,13 0-1,1-1 1,-54 1-1,-13 13 17,1 0-17,-1 0 17,0 0-1,0 0-16,0 0 48,1 0-47,65 146-1,-26 12 1,13 81-1,-26-67 1,13 26 0,-27 0-1,1-92-15,-1 93 16,-26-14 0,27-13 15,-1-53-16,1 66 1,-27-53 0,0-26-1,0-13 1,0-1 0,0 14-1,0-13 1,0 39-1,-14-66 1,-12 0 0,26-52 15,-13-14 31,-1 0-46,1 0 0,-13-14-1,-1-12 1,-26 13 0,40 13-16,-66-27 15,-14 14 1,-26 0-1,-26 13 1,-14 0 0,-119 0-1,-66 0 1,66 0 0,0 0-1,-13 0 16,-185 0 1,172 0-17,145 0 1,40 0 0,0 0-1,-40-27 1,-66 27-1,40 0 1,66 0 0,53 0-1,13 0 1,13 0 15,14 0-31,-14 0 31,27 0 16,0 0-31,-1 0 78,-25-26-79,39-80 17,-40-79-17,-26-66 1,-13-40-1,79 26 1,0 67 0,0 52-1,0 27 1,26-27 0,-26 54-1,0-1 1,0 40-1,13 0-15,0 14 16,-13 12 0,14 1-1,-14-14 17,26-39-17,-13-1 1,27-12-1,-27 26 1,14-14 0,-14 27-1,0 14 1,-13-1 0,0 27-16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.42657" units="1/cm"/>
          <inkml:channelProperty channel="Y" name="resolution" value="13.5" units="1/cm"/>
          <inkml:channelProperty channel="T" name="resolution" value="1" units="1/dev"/>
        </inkml:channelProperties>
      </inkml:inkSource>
      <inkml:timestamp xml:id="ts0" timeString="2024-12-18T12:54:02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17383 7527 0,'0'0'16,"0"-13"-1,13-13 1,14 12 0,132 14 15,145 14 0,-132 92 0,-119-1-15,13 54 0,-26 106-1,-14 39 1,-26-13-1,0-40 1,0-105 0,0-53-16,-66 118 31,53-198-15,13 1-16,0-1 15</inkml:trace>
  <inkml:trace contextRef="#ctx0" brushRef="#br0" timeOffset="1243.56">10372 7355 0,'0'0'16,"26"-26"31,239 26-16,-146 13-15,13 40-1,-13-13 1,-13 39 0,53 93-1,-14 53 1,14 93-1,-53-14 1,-53-79 0,-40-80-1,0-118-15,-13-1 16,13-13 46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d20a6fd7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d20a6fd7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cfbcefb07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cfbcefb07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cfbcefb07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cfbcefb07a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cfbcefb07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cfbcefb07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f91ea4e7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f91ea4e7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f91ea4e7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6f91ea4e7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d0b0c19f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d0b0c19f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d20a6fd70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d20a6fd70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d0b0c19ff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d0b0c19ff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d0b0c19ff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d0b0c19ff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2473af8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2473af8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d0b0c19ff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d0b0c19ff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d0b0c19ff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d0b0c19ff7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d0b0c19ff7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d0b0c19ff7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d1a5614e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d1a5614e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6f7019b95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6f7019b95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6f0b539ac6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6f0b539ac6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6f0b539ac6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6f0b539ac6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6f0b539ac6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6f0b539ac6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6f0b539ac6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6f0b539ac6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6f0b539ac6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6f0b539ac6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2473af88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2473af88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6f0b539ac6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6f0b539ac6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6f0b539ac6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6f0b539ac6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6f0b539ac6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6f0b539ac6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6f0b539ac6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6f0b539ac6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6f0b539ac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6f0b539ac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6f0b539ac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6f0b539ac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f9aa6e6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cf9aa6e6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fbcefb07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cfbcefb07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fbcefb07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cfbcefb07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fbcefb07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cfbcefb07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d247d673a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d247d673a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fbcefb07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cfbcefb07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customXml" Target="../ink/ink8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t2_Q2BRzeEE?si=OO6J_YNCZykedqsT" TargetMode="External"/><Relationship Id="rId3" Type="http://schemas.openxmlformats.org/officeDocument/2006/relationships/hyperlink" Target="https://www.tutorialspoint.com/python/index.htm" TargetMode="External"/><Relationship Id="rId7" Type="http://schemas.openxmlformats.org/officeDocument/2006/relationships/hyperlink" Target="https://www.geeksforgeeks.org/python-programming-language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w3schools.com/python/" TargetMode="External"/><Relationship Id="rId5" Type="http://schemas.openxmlformats.org/officeDocument/2006/relationships/hyperlink" Target="https://www.w3resource.com/python-exercises/string/" TargetMode="External"/><Relationship Id="rId4" Type="http://schemas.openxmlformats.org/officeDocument/2006/relationships/hyperlink" Target="https://www.w3resource.com/python/python-tutorial.php" TargetMode="External"/><Relationship Id="rId9" Type="http://schemas.openxmlformats.org/officeDocument/2006/relationships/hyperlink" Target="https://realpython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4493231" y="1088670"/>
            <a:ext cx="4207415" cy="2966160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533400" y="1187350"/>
            <a:ext cx="3295800" cy="1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PYTHON</a:t>
            </a:r>
            <a:endParaRPr sz="5000">
              <a:solidFill>
                <a:schemeClr val="accent4"/>
              </a:solidFill>
              <a:highlight>
                <a:srgbClr val="FFFFFF"/>
              </a:highlight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533400" y="21320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Lecture - 06</a:t>
            </a:r>
            <a:endParaRPr sz="19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67" name="Google Shape;167;p13"/>
          <p:cNvSpPr txBox="1"/>
          <p:nvPr/>
        </p:nvSpPr>
        <p:spPr>
          <a:xfrm>
            <a:off x="609900" y="2770225"/>
            <a:ext cx="3726600" cy="15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C4C"/>
                </a:solidFill>
              </a:rPr>
              <a:t>Lecture Topics</a:t>
            </a:r>
            <a:endParaRPr sz="1800" b="1">
              <a:solidFill>
                <a:srgbClr val="263C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263C4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63C4C"/>
              </a:buClr>
              <a:buSzPts val="1800"/>
              <a:buChar char="●"/>
            </a:pPr>
            <a:r>
              <a:rPr lang="en" sz="1800">
                <a:solidFill>
                  <a:srgbClr val="263C4C"/>
                </a:solidFill>
              </a:rPr>
              <a:t>Python Functions &amp; Modules</a:t>
            </a:r>
            <a:endParaRPr sz="1800">
              <a:solidFill>
                <a:srgbClr val="263C4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63C4C"/>
                </a:solidFill>
              </a:rPr>
              <a:t>(Part – </a:t>
            </a:r>
            <a:r>
              <a:rPr lang="en" sz="1800" b="1">
                <a:solidFill>
                  <a:srgbClr val="263C4C"/>
                </a:solidFill>
              </a:rPr>
              <a:t>01</a:t>
            </a:r>
            <a:r>
              <a:rPr lang="en" sz="1800">
                <a:solidFill>
                  <a:srgbClr val="263C4C"/>
                </a:solidFill>
              </a:rPr>
              <a:t>)</a:t>
            </a:r>
            <a:endParaRPr sz="1800">
              <a:solidFill>
                <a:srgbClr val="263C4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54" name="Google Shape;2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600" y="1883200"/>
            <a:ext cx="4905688" cy="264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2"/>
          <p:cNvPicPr preferRelativeResize="0"/>
          <p:nvPr/>
        </p:nvPicPr>
        <p:blipFill rotWithShape="1">
          <a:blip r:embed="rId4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2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Python </a:t>
            </a: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Functions</a:t>
            </a:r>
            <a:endParaRPr sz="3000">
              <a:solidFill>
                <a:srgbClr val="F5BF4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" name="Google Shape;257;p22"/>
          <p:cNvSpPr txBox="1"/>
          <p:nvPr/>
        </p:nvSpPr>
        <p:spPr>
          <a:xfrm>
            <a:off x="755225" y="791350"/>
            <a:ext cx="79611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Call by Value </a:t>
            </a:r>
            <a:r>
              <a:rPr lang="en" sz="2000">
                <a:solidFill>
                  <a:schemeClr val="dk1"/>
                </a:solidFill>
              </a:rPr>
              <a:t>vs</a:t>
            </a:r>
            <a:r>
              <a:rPr lang="en" sz="2000" b="1">
                <a:solidFill>
                  <a:schemeClr val="dk1"/>
                </a:solidFill>
              </a:rPr>
              <a:t> Call by Reference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58" name="Google Shape;258;p22"/>
          <p:cNvSpPr txBox="1"/>
          <p:nvPr/>
        </p:nvSpPr>
        <p:spPr>
          <a:xfrm>
            <a:off x="2264250" y="4276900"/>
            <a:ext cx="4398900" cy="59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558E6A-5CDB-30F4-CC3B-8E1B66E94864}"/>
                  </a:ext>
                </a:extLst>
              </p14:cNvPr>
              <p14:cNvContentPartPr/>
              <p14:nvPr/>
            </p14:nvContentPartPr>
            <p14:xfrm>
              <a:off x="3733920" y="2638440"/>
              <a:ext cx="2833920" cy="767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558E6A-5CDB-30F4-CC3B-8E1B66E948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4560" y="2629080"/>
                <a:ext cx="2852640" cy="785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64" name="Google Shape;264;p23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3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Python </a:t>
            </a: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Functions</a:t>
            </a:r>
            <a:endParaRPr sz="3000">
              <a:solidFill>
                <a:srgbClr val="F5BF4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66" name="Google Shape;266;p23"/>
          <p:cNvSpPr txBox="1"/>
          <p:nvPr/>
        </p:nvSpPr>
        <p:spPr>
          <a:xfrm>
            <a:off x="755225" y="867550"/>
            <a:ext cx="7961100" cy="18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Python use </a:t>
            </a:r>
            <a:r>
              <a:rPr lang="en" sz="2000" b="1">
                <a:solidFill>
                  <a:schemeClr val="dk1"/>
                </a:solidFill>
              </a:rPr>
              <a:t>call by reference</a:t>
            </a:r>
            <a:r>
              <a:rPr lang="en" sz="2000">
                <a:solidFill>
                  <a:schemeClr val="dk1"/>
                </a:solidFill>
              </a:rPr>
              <a:t> technique. → </a:t>
            </a:r>
            <a:r>
              <a:rPr lang="en" sz="2000">
                <a:solidFill>
                  <a:srgbClr val="47A4C0"/>
                </a:solidFill>
              </a:rPr>
              <a:t>How to prove?</a:t>
            </a:r>
            <a:endParaRPr sz="2000">
              <a:solidFill>
                <a:srgbClr val="47A4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7A4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Can use </a:t>
            </a:r>
            <a:r>
              <a:rPr lang="en" sz="2000" b="1">
                <a:solidFill>
                  <a:schemeClr val="dk1"/>
                </a:solidFill>
              </a:rPr>
              <a:t>id()</a:t>
            </a:r>
            <a:r>
              <a:rPr lang="en" sz="2000">
                <a:solidFill>
                  <a:schemeClr val="dk1"/>
                </a:solidFill>
              </a:rPr>
              <a:t> → it return memory location for a variable or object.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67" name="Google Shape;267;p23"/>
          <p:cNvSpPr txBox="1"/>
          <p:nvPr/>
        </p:nvSpPr>
        <p:spPr>
          <a:xfrm>
            <a:off x="1353125" y="2317650"/>
            <a:ext cx="5395800" cy="214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testfunction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arg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5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 inside the function:"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arg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"Hello"</a:t>
            </a:r>
            <a:endParaRPr sz="15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5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 before passing:"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testfunction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9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73" name="Google Shape;273;p24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4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Python </a:t>
            </a: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Functions</a:t>
            </a:r>
            <a:endParaRPr sz="3000">
              <a:solidFill>
                <a:srgbClr val="F5BF4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5" name="Google Shape;275;p24"/>
          <p:cNvSpPr txBox="1"/>
          <p:nvPr/>
        </p:nvSpPr>
        <p:spPr>
          <a:xfrm>
            <a:off x="1657925" y="946050"/>
            <a:ext cx="5395800" cy="214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testfunction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arg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5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 inside the function:"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arg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"Hello"</a:t>
            </a:r>
            <a:endParaRPr sz="15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5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 before passing:"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testfunction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9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6" name="Google Shape;276;p24"/>
          <p:cNvSpPr txBox="1"/>
          <p:nvPr/>
        </p:nvSpPr>
        <p:spPr>
          <a:xfrm>
            <a:off x="1662300" y="3228250"/>
            <a:ext cx="5395800" cy="16863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ID before passing: 137039164252016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ID inside the function: 137039164252016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# memory address can be vary based on device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# but it remains same before and after function call.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82" name="Google Shape;282;p25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5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Python </a:t>
            </a: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Functions</a:t>
            </a:r>
            <a:endParaRPr sz="3000">
              <a:solidFill>
                <a:srgbClr val="F5BF4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755225" y="791350"/>
            <a:ext cx="79611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Python uses </a:t>
            </a:r>
            <a:r>
              <a:rPr lang="en" sz="2000" b="1">
                <a:solidFill>
                  <a:schemeClr val="dk1"/>
                </a:solidFill>
              </a:rPr>
              <a:t>call by reference</a:t>
            </a:r>
            <a:r>
              <a:rPr lang="en" sz="2000">
                <a:solidFill>
                  <a:schemeClr val="dk1"/>
                </a:solidFill>
              </a:rPr>
              <a:t> technique. </a:t>
            </a:r>
            <a:r>
              <a:rPr lang="en" sz="2000" b="1">
                <a:solidFill>
                  <a:srgbClr val="CD504A"/>
                </a:solidFill>
              </a:rPr>
              <a:t>BUT…</a:t>
            </a:r>
            <a:endParaRPr sz="2000" b="1">
              <a:solidFill>
                <a:srgbClr val="CD504A"/>
              </a:solidFill>
            </a:endParaRPr>
          </a:p>
        </p:txBody>
      </p:sp>
      <p:sp>
        <p:nvSpPr>
          <p:cNvPr id="285" name="Google Shape;285;p25"/>
          <p:cNvSpPr txBox="1"/>
          <p:nvPr/>
        </p:nvSpPr>
        <p:spPr>
          <a:xfrm>
            <a:off x="795025" y="1530075"/>
            <a:ext cx="75648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 behaviour also depends on whether the passed object is </a:t>
            </a:r>
            <a:r>
              <a:rPr lang="en" sz="1800" b="1">
                <a:solidFill>
                  <a:schemeClr val="dk1"/>
                </a:solidFill>
              </a:rPr>
              <a:t>mutable or immutable</a:t>
            </a:r>
            <a:r>
              <a:rPr lang="en" sz="1800">
                <a:solidFill>
                  <a:schemeClr val="dk1"/>
                </a:solidFill>
              </a:rPr>
              <a:t>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→ Mutable objects</a:t>
            </a:r>
            <a:r>
              <a:rPr lang="en" sz="1800">
                <a:solidFill>
                  <a:schemeClr val="dk1"/>
                </a:solidFill>
              </a:rPr>
              <a:t> can be changed after they are created. i.e. lists, dictionaries.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→ Immutable objects</a:t>
            </a:r>
            <a:r>
              <a:rPr lang="en" sz="1800">
                <a:solidFill>
                  <a:schemeClr val="dk1"/>
                </a:solidFill>
              </a:rPr>
              <a:t> cannot be changed after they are created, it creates new object when it performs operation.  i.e. strings, integers, or tuples.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91" name="Google Shape;291;p26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6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Python </a:t>
            </a: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Functions</a:t>
            </a:r>
            <a:endParaRPr sz="3000">
              <a:solidFill>
                <a:srgbClr val="F5BF4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3" name="Google Shape;293;p26"/>
          <p:cNvSpPr txBox="1"/>
          <p:nvPr/>
        </p:nvSpPr>
        <p:spPr>
          <a:xfrm>
            <a:off x="755225" y="791350"/>
            <a:ext cx="79611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Python uses </a:t>
            </a:r>
            <a:r>
              <a:rPr lang="en" sz="2000" b="1">
                <a:solidFill>
                  <a:schemeClr val="dk1"/>
                </a:solidFill>
              </a:rPr>
              <a:t>call by reference</a:t>
            </a:r>
            <a:r>
              <a:rPr lang="en" sz="2000">
                <a:solidFill>
                  <a:schemeClr val="dk1"/>
                </a:solidFill>
              </a:rPr>
              <a:t> for mutable objects.</a:t>
            </a:r>
            <a:endParaRPr sz="2000" b="1">
              <a:solidFill>
                <a:srgbClr val="CD504A"/>
              </a:solidFill>
            </a:endParaRPr>
          </a:p>
        </p:txBody>
      </p:sp>
      <p:sp>
        <p:nvSpPr>
          <p:cNvPr id="294" name="Google Shape;294;p26"/>
          <p:cNvSpPr txBox="1"/>
          <p:nvPr/>
        </p:nvSpPr>
        <p:spPr>
          <a:xfrm>
            <a:off x="795025" y="1530075"/>
            <a:ext cx="75648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But immutable object such as numeric object</a:t>
            </a:r>
            <a:r>
              <a:rPr lang="en" sz="1800">
                <a:solidFill>
                  <a:schemeClr val="dk1"/>
                </a:solidFill>
              </a:rPr>
              <a:t>. </a:t>
            </a:r>
            <a:r>
              <a:rPr lang="en" sz="1800" b="1">
                <a:solidFill>
                  <a:schemeClr val="dk1"/>
                </a:solidFill>
              </a:rPr>
              <a:t>This works as follows: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When a numeric object is passed, and then the function changes the value, it actually </a:t>
            </a:r>
            <a:r>
              <a:rPr lang="en" sz="1800" b="1">
                <a:solidFill>
                  <a:schemeClr val="dk1"/>
                </a:solidFill>
              </a:rPr>
              <a:t>creates a new object</a:t>
            </a:r>
            <a:r>
              <a:rPr lang="en" sz="1800">
                <a:solidFill>
                  <a:schemeClr val="dk1"/>
                </a:solidFill>
              </a:rPr>
              <a:t> in the memory, </a:t>
            </a:r>
            <a:r>
              <a:rPr lang="en" sz="1800" b="1">
                <a:solidFill>
                  <a:schemeClr val="dk1"/>
                </a:solidFill>
              </a:rPr>
              <a:t>leaving the original variable unchanged</a:t>
            </a:r>
            <a:r>
              <a:rPr lang="en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0" name="Google Shape;300;p27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Python </a:t>
            </a: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Functions</a:t>
            </a:r>
            <a:endParaRPr sz="3000">
              <a:solidFill>
                <a:srgbClr val="F5BF4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2" name="Google Shape;302;p27"/>
          <p:cNvSpPr txBox="1"/>
          <p:nvPr/>
        </p:nvSpPr>
        <p:spPr>
          <a:xfrm>
            <a:off x="1657925" y="869850"/>
            <a:ext cx="5395800" cy="239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testfunction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arg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 inside the function:"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arg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arg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arg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2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"new object after increment:"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arg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arg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2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 before passing:"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testfunction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"value after function call:"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3" name="Google Shape;303;p27"/>
          <p:cNvSpPr txBox="1"/>
          <p:nvPr/>
        </p:nvSpPr>
        <p:spPr>
          <a:xfrm>
            <a:off x="1662300" y="3533050"/>
            <a:ext cx="5395800" cy="14736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ID before passing: 140719550297160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ID inside the function: 140719550297160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new object after increment: 11 140719550297192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value after function call: 10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09" name="Google Shape;309;p28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8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Python </a:t>
            </a: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Functions</a:t>
            </a:r>
            <a:endParaRPr sz="3000">
              <a:solidFill>
                <a:srgbClr val="F5BF4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1" name="Google Shape;311;p28"/>
          <p:cNvSpPr txBox="1"/>
          <p:nvPr/>
        </p:nvSpPr>
        <p:spPr>
          <a:xfrm>
            <a:off x="755225" y="791350"/>
            <a:ext cx="79611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Python uses </a:t>
            </a:r>
            <a:r>
              <a:rPr lang="en" sz="2000" b="1">
                <a:solidFill>
                  <a:schemeClr val="dk1"/>
                </a:solidFill>
              </a:rPr>
              <a:t>call by reference</a:t>
            </a:r>
            <a:r>
              <a:rPr lang="en" sz="2000">
                <a:solidFill>
                  <a:schemeClr val="dk1"/>
                </a:solidFill>
              </a:rPr>
              <a:t> technique. </a:t>
            </a:r>
            <a:r>
              <a:rPr lang="en" sz="2000" b="1">
                <a:solidFill>
                  <a:srgbClr val="38761D"/>
                </a:solidFill>
              </a:rPr>
              <a:t>AND…</a:t>
            </a:r>
            <a:endParaRPr sz="2000" b="1">
              <a:solidFill>
                <a:srgbClr val="38761D"/>
              </a:solidFill>
            </a:endParaRPr>
          </a:p>
        </p:txBody>
      </p:sp>
      <p:sp>
        <p:nvSpPr>
          <p:cNvPr id="312" name="Google Shape;312;p28"/>
          <p:cNvSpPr txBox="1"/>
          <p:nvPr/>
        </p:nvSpPr>
        <p:spPr>
          <a:xfrm>
            <a:off x="795025" y="1530075"/>
            <a:ext cx="75648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Python </a:t>
            </a:r>
            <a:r>
              <a:rPr lang="en" sz="1800" b="1">
                <a:solidFill>
                  <a:schemeClr val="dk1"/>
                </a:solidFill>
              </a:rPr>
              <a:t>List </a:t>
            </a:r>
            <a:r>
              <a:rPr lang="en" sz="1800">
                <a:solidFill>
                  <a:schemeClr val="dk1"/>
                </a:solidFill>
              </a:rPr>
              <a:t>object is also</a:t>
            </a:r>
            <a:r>
              <a:rPr lang="en" sz="1800" b="1">
                <a:solidFill>
                  <a:schemeClr val="dk1"/>
                </a:solidFill>
              </a:rPr>
              <a:t> mutable</a:t>
            </a:r>
            <a:r>
              <a:rPr lang="en" sz="1800">
                <a:solidFill>
                  <a:schemeClr val="dk1"/>
                </a:solidFill>
              </a:rPr>
              <a:t>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It is also passed by </a:t>
            </a:r>
            <a:r>
              <a:rPr lang="en" sz="1800" b="1">
                <a:solidFill>
                  <a:schemeClr val="dk1"/>
                </a:solidFill>
              </a:rPr>
              <a:t>reference</a:t>
            </a:r>
            <a:r>
              <a:rPr lang="en" sz="1800">
                <a:solidFill>
                  <a:schemeClr val="dk1"/>
                </a:solidFill>
              </a:rPr>
              <a:t>, as the </a:t>
            </a:r>
            <a:r>
              <a:rPr lang="en" sz="1800" b="1">
                <a:solidFill>
                  <a:schemeClr val="dk1"/>
                </a:solidFill>
              </a:rPr>
              <a:t>id()</a:t>
            </a:r>
            <a:r>
              <a:rPr lang="en" sz="1800">
                <a:solidFill>
                  <a:schemeClr val="dk1"/>
                </a:solidFill>
              </a:rPr>
              <a:t> of list before and after passing is same. However, if we modify the list inside the function, its global representation also </a:t>
            </a:r>
            <a:r>
              <a:rPr lang="en" sz="1800" b="1">
                <a:solidFill>
                  <a:schemeClr val="dk1"/>
                </a:solidFill>
              </a:rPr>
              <a:t>reflects the change</a:t>
            </a:r>
            <a:r>
              <a:rPr lang="en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29"/>
          <p:cNvPicPr preferRelativeResize="0"/>
          <p:nvPr/>
        </p:nvPicPr>
        <p:blipFill rotWithShape="1">
          <a:blip r:embed="rId3">
            <a:alphaModFix/>
          </a:blip>
          <a:srcRect b="1623"/>
          <a:stretch/>
        </p:blipFill>
        <p:spPr>
          <a:xfrm>
            <a:off x="762000" y="926750"/>
            <a:ext cx="8359150" cy="42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19" name="Google Shape;319;p29"/>
          <p:cNvPicPr preferRelativeResize="0"/>
          <p:nvPr/>
        </p:nvPicPr>
        <p:blipFill rotWithShape="1">
          <a:blip r:embed="rId4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9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Python </a:t>
            </a: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Functions</a:t>
            </a:r>
            <a:endParaRPr sz="3000">
              <a:solidFill>
                <a:srgbClr val="F5BF4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21" name="Google Shape;321;p29"/>
          <p:cNvSpPr txBox="1"/>
          <p:nvPr/>
        </p:nvSpPr>
        <p:spPr>
          <a:xfrm>
            <a:off x="2856475" y="3395100"/>
            <a:ext cx="1599600" cy="1047900"/>
          </a:xfrm>
          <a:prstGeom prst="rect">
            <a:avLst/>
          </a:prstGeom>
          <a:noFill/>
          <a:ln w="9525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322" name="Google Shape;322;p29"/>
          <p:cNvSpPr txBox="1"/>
          <p:nvPr/>
        </p:nvSpPr>
        <p:spPr>
          <a:xfrm>
            <a:off x="5318275" y="4759550"/>
            <a:ext cx="1599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76345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23" name="Google Shape;323;p29"/>
          <p:cNvSpPr txBox="1"/>
          <p:nvPr/>
        </p:nvSpPr>
        <p:spPr>
          <a:xfrm>
            <a:off x="5075875" y="3546775"/>
            <a:ext cx="1296300" cy="393600"/>
          </a:xfrm>
          <a:prstGeom prst="rect">
            <a:avLst/>
          </a:prstGeom>
          <a:noFill/>
          <a:ln w="9525" cap="flat" cmpd="sng">
            <a:solidFill>
              <a:srgbClr val="3970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29" name="Google Shape;329;p30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0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Python </a:t>
            </a: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Functions</a:t>
            </a:r>
            <a:endParaRPr sz="3000">
              <a:solidFill>
                <a:srgbClr val="F5BF4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1" name="Google Shape;331;p30"/>
          <p:cNvSpPr txBox="1"/>
          <p:nvPr/>
        </p:nvSpPr>
        <p:spPr>
          <a:xfrm>
            <a:off x="1734125" y="869850"/>
            <a:ext cx="5395800" cy="266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testfunction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arg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"Inside function:"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arg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 inside the function:"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arg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arg</a:t>
            </a:r>
            <a:r>
              <a:rPr lang="en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arg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.append(</a:t>
            </a:r>
            <a:r>
              <a:rPr lang="en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 before passing:"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testfunction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"list after function call:"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2" name="Google Shape;332;p30"/>
          <p:cNvSpPr txBox="1"/>
          <p:nvPr/>
        </p:nvSpPr>
        <p:spPr>
          <a:xfrm>
            <a:off x="1738500" y="3533050"/>
            <a:ext cx="5395800" cy="14736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ID before passing: 132562306735872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Inside function: [10, 20, 30, 40]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ID inside the function: 132562306735872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list after function call: [10, 20, 30, 40, 100]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38" name="Google Shape;338;p31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1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Python </a:t>
            </a: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Functions</a:t>
            </a:r>
            <a:endParaRPr sz="3000">
              <a:solidFill>
                <a:srgbClr val="F5BF4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40" name="Google Shape;340;p31"/>
          <p:cNvSpPr txBox="1"/>
          <p:nvPr/>
        </p:nvSpPr>
        <p:spPr>
          <a:xfrm>
            <a:off x="755225" y="791350"/>
            <a:ext cx="79611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>
                <a:solidFill>
                  <a:srgbClr val="1C4587"/>
                </a:solidFill>
              </a:rPr>
              <a:t>Positional or Required Arguments</a:t>
            </a:r>
            <a:endParaRPr sz="2100" b="1">
              <a:solidFill>
                <a:srgbClr val="1C4587"/>
              </a:solidFill>
            </a:endParaRPr>
          </a:p>
        </p:txBody>
      </p:sp>
      <p:sp>
        <p:nvSpPr>
          <p:cNvPr id="341" name="Google Shape;341;p31"/>
          <p:cNvSpPr txBox="1"/>
          <p:nvPr/>
        </p:nvSpPr>
        <p:spPr>
          <a:xfrm>
            <a:off x="1657925" y="1409787"/>
            <a:ext cx="5395800" cy="168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printme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):</a:t>
            </a:r>
            <a:endParaRPr sz="1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endParaRPr sz="1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printme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9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2" name="Google Shape;342;p31"/>
          <p:cNvSpPr txBox="1"/>
          <p:nvPr/>
        </p:nvSpPr>
        <p:spPr>
          <a:xfrm>
            <a:off x="1662300" y="3195485"/>
            <a:ext cx="5395800" cy="18738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Traceback (most recent call last):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 File "/home/ribnat/Python.py", line 5, in &lt;module&gt;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   printme()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TypeError: printme() missing 1 required positional argument: 'str'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5966250" y="863625"/>
            <a:ext cx="2067336" cy="1501740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is the </a:t>
            </a:r>
            <a:r>
              <a:rPr lang="en" sz="1600" b="1"/>
              <a:t>output</a:t>
            </a:r>
            <a:r>
              <a:rPr lang="en" sz="1600"/>
              <a:t> of the code</a:t>
            </a:r>
            <a:r>
              <a:rPr lang="en" sz="1600" b="1"/>
              <a:t>???</a:t>
            </a:r>
            <a:endParaRPr sz="1600" b="1"/>
          </a:p>
        </p:txBody>
      </p:sp>
      <p:sp>
        <p:nvSpPr>
          <p:cNvPr id="344" name="Google Shape;344;p31"/>
          <p:cNvSpPr txBox="1"/>
          <p:nvPr/>
        </p:nvSpPr>
        <p:spPr>
          <a:xfrm rot="-2700000">
            <a:off x="-109758" y="1808861"/>
            <a:ext cx="1803122" cy="869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</a:rPr>
              <a:t>As we pass </a:t>
            </a:r>
            <a:endParaRPr sz="1800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</a:rPr>
              <a:t>parameter here</a:t>
            </a:r>
            <a:endParaRPr sz="1800">
              <a:solidFill>
                <a:srgbClr val="990000"/>
              </a:solidFill>
            </a:endParaRPr>
          </a:p>
        </p:txBody>
      </p:sp>
      <p:sp>
        <p:nvSpPr>
          <p:cNvPr id="345" name="Google Shape;345;p31"/>
          <p:cNvSpPr txBox="1"/>
          <p:nvPr/>
        </p:nvSpPr>
        <p:spPr>
          <a:xfrm rot="-2700000">
            <a:off x="33443" y="3082066"/>
            <a:ext cx="1865913" cy="869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</a:rPr>
              <a:t>We must pass a argument here</a:t>
            </a:r>
            <a:endParaRPr sz="1800">
              <a:solidFill>
                <a:srgbClr val="990000"/>
              </a:solidFill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1099150" y="1253550"/>
            <a:ext cx="2598675" cy="555850"/>
          </a:xfrm>
          <a:custGeom>
            <a:avLst/>
            <a:gdLst/>
            <a:ahLst/>
            <a:cxnLst/>
            <a:rect l="l" t="t" r="r" b="b"/>
            <a:pathLst>
              <a:path w="103947" h="22234" extrusionOk="0">
                <a:moveTo>
                  <a:pt x="0" y="22234"/>
                </a:moveTo>
                <a:lnTo>
                  <a:pt x="0" y="0"/>
                </a:lnTo>
                <a:lnTo>
                  <a:pt x="100611" y="0"/>
                </a:lnTo>
                <a:lnTo>
                  <a:pt x="100611" y="13340"/>
                </a:lnTo>
                <a:lnTo>
                  <a:pt x="97832" y="6670"/>
                </a:lnTo>
                <a:lnTo>
                  <a:pt x="103947" y="7782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7" name="Google Shape;347;p31"/>
          <p:cNvSpPr/>
          <p:nvPr/>
        </p:nvSpPr>
        <p:spPr>
          <a:xfrm>
            <a:off x="1432650" y="2698800"/>
            <a:ext cx="1292400" cy="319625"/>
          </a:xfrm>
          <a:custGeom>
            <a:avLst/>
            <a:gdLst/>
            <a:ahLst/>
            <a:cxnLst/>
            <a:rect l="l" t="t" r="r" b="b"/>
            <a:pathLst>
              <a:path w="51696" h="12785" extrusionOk="0">
                <a:moveTo>
                  <a:pt x="0" y="12785"/>
                </a:moveTo>
                <a:lnTo>
                  <a:pt x="51140" y="12785"/>
                </a:lnTo>
                <a:lnTo>
                  <a:pt x="51696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" name="Google Shape;348;p31"/>
          <p:cNvSpPr/>
          <p:nvPr/>
        </p:nvSpPr>
        <p:spPr>
          <a:xfrm>
            <a:off x="7053725" y="2698800"/>
            <a:ext cx="1584300" cy="1431300"/>
          </a:xfrm>
          <a:prstGeom prst="cloudCallout">
            <a:avLst>
              <a:gd name="adj1" fmla="val -28502"/>
              <a:gd name="adj2" fmla="val 8689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WHY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??</a:t>
            </a:r>
            <a:endParaRPr sz="1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Recall: C Unstructured Code Segment</a:t>
            </a:r>
            <a:endParaRPr b="1"/>
          </a:p>
        </p:txBody>
      </p:sp>
      <p:pic>
        <p:nvPicPr>
          <p:cNvPr id="174" name="Google Shape;1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625" y="1111350"/>
            <a:ext cx="5869385" cy="38209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98D6D1-1AC6-6B02-0F88-8850B1066910}"/>
                  </a:ext>
                </a:extLst>
              </p14:cNvPr>
              <p14:cNvContentPartPr/>
              <p14:nvPr/>
            </p14:nvContentPartPr>
            <p14:xfrm>
              <a:off x="1424160" y="290520"/>
              <a:ext cx="7396200" cy="4658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98D6D1-1AC6-6B02-0F88-8850B10669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4800" y="281160"/>
                <a:ext cx="7414920" cy="4676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54" name="Google Shape;354;p32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2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Python </a:t>
            </a: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Functions</a:t>
            </a:r>
            <a:endParaRPr sz="3000">
              <a:solidFill>
                <a:srgbClr val="F5BF4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56" name="Google Shape;356;p32"/>
          <p:cNvSpPr txBox="1"/>
          <p:nvPr/>
        </p:nvSpPr>
        <p:spPr>
          <a:xfrm>
            <a:off x="755225" y="791350"/>
            <a:ext cx="79611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>
                <a:solidFill>
                  <a:srgbClr val="1C4587"/>
                </a:solidFill>
              </a:rPr>
              <a:t>Keyword Arguments</a:t>
            </a:r>
            <a:endParaRPr sz="2100" b="1">
              <a:solidFill>
                <a:srgbClr val="1C4587"/>
              </a:solidFill>
            </a:endParaRPr>
          </a:p>
        </p:txBody>
      </p:sp>
      <p:sp>
        <p:nvSpPr>
          <p:cNvPr id="357" name="Google Shape;357;p32"/>
          <p:cNvSpPr txBox="1"/>
          <p:nvPr/>
        </p:nvSpPr>
        <p:spPr>
          <a:xfrm>
            <a:off x="1657925" y="1866972"/>
            <a:ext cx="5395800" cy="20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printinfo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):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"Name: "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"Age: "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endParaRPr sz="14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printinfo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"miki"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)</a:t>
            </a:r>
            <a:endParaRPr sz="20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8" name="Google Shape;358;p32"/>
          <p:cNvSpPr txBox="1"/>
          <p:nvPr/>
        </p:nvSpPr>
        <p:spPr>
          <a:xfrm>
            <a:off x="1662300" y="3991300"/>
            <a:ext cx="5395800" cy="10779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Name:  miki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Age:  50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9" name="Google Shape;359;p32"/>
          <p:cNvSpPr txBox="1"/>
          <p:nvPr/>
        </p:nvSpPr>
        <p:spPr>
          <a:xfrm>
            <a:off x="876825" y="1260850"/>
            <a:ext cx="7115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We can pass arguments in different order.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65" name="Google Shape;365;p33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3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Python </a:t>
            </a: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Functions</a:t>
            </a:r>
            <a:endParaRPr sz="3000">
              <a:solidFill>
                <a:srgbClr val="F5BF4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67" name="Google Shape;367;p33"/>
          <p:cNvSpPr txBox="1"/>
          <p:nvPr/>
        </p:nvSpPr>
        <p:spPr>
          <a:xfrm>
            <a:off x="755225" y="791350"/>
            <a:ext cx="79611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>
                <a:solidFill>
                  <a:srgbClr val="1C4587"/>
                </a:solidFill>
              </a:rPr>
              <a:t>Default Arguments</a:t>
            </a:r>
            <a:endParaRPr sz="2100" b="1">
              <a:solidFill>
                <a:srgbClr val="1C4587"/>
              </a:solidFill>
            </a:endParaRPr>
          </a:p>
        </p:txBody>
      </p:sp>
      <p:sp>
        <p:nvSpPr>
          <p:cNvPr id="368" name="Google Shape;368;p33"/>
          <p:cNvSpPr txBox="1"/>
          <p:nvPr/>
        </p:nvSpPr>
        <p:spPr>
          <a:xfrm>
            <a:off x="1657925" y="1943172"/>
            <a:ext cx="5395800" cy="20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printinfo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35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):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"Name: "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"Age: "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endParaRPr sz="14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printinfo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"miki"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)</a:t>
            </a:r>
            <a:endParaRPr sz="18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9" name="Google Shape;369;p33"/>
          <p:cNvSpPr txBox="1"/>
          <p:nvPr/>
        </p:nvSpPr>
        <p:spPr>
          <a:xfrm>
            <a:off x="1662300" y="3991300"/>
            <a:ext cx="5395800" cy="10779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Name:  miki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Age:  35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70" name="Google Shape;370;p33"/>
          <p:cNvSpPr txBox="1"/>
          <p:nvPr/>
        </p:nvSpPr>
        <p:spPr>
          <a:xfrm>
            <a:off x="876825" y="1184650"/>
            <a:ext cx="7073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default argument is an argument that assumes a default value if a value is not provided in the function call for that argument.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71" name="Google Shape;371;p33"/>
          <p:cNvSpPr txBox="1"/>
          <p:nvPr/>
        </p:nvSpPr>
        <p:spPr>
          <a:xfrm>
            <a:off x="7075200" y="2643325"/>
            <a:ext cx="1751100" cy="17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As we don’t pass </a:t>
            </a:r>
            <a:r>
              <a:rPr lang="en" sz="1900" b="1">
                <a:solidFill>
                  <a:schemeClr val="dk2"/>
                </a:solidFill>
              </a:rPr>
              <a:t>age</a:t>
            </a:r>
            <a:r>
              <a:rPr lang="en" sz="1900">
                <a:solidFill>
                  <a:schemeClr val="dk2"/>
                </a:solidFill>
              </a:rPr>
              <a:t> arg, it takes </a:t>
            </a:r>
            <a:r>
              <a:rPr lang="en" sz="1900" b="1">
                <a:solidFill>
                  <a:schemeClr val="dk2"/>
                </a:solidFill>
              </a:rPr>
              <a:t>35</a:t>
            </a:r>
            <a:r>
              <a:rPr lang="en" sz="1900">
                <a:solidFill>
                  <a:schemeClr val="dk2"/>
                </a:solidFill>
              </a:rPr>
              <a:t> as default.</a:t>
            </a:r>
            <a:endParaRPr sz="1900">
              <a:solidFill>
                <a:schemeClr val="dk2"/>
              </a:solidFill>
            </a:endParaRPr>
          </a:p>
        </p:txBody>
      </p:sp>
      <p:cxnSp>
        <p:nvCxnSpPr>
          <p:cNvPr id="372" name="Google Shape;372;p33"/>
          <p:cNvCxnSpPr>
            <a:stCxn id="371" idx="1"/>
          </p:cNvCxnSpPr>
          <p:nvPr/>
        </p:nvCxnSpPr>
        <p:spPr>
          <a:xfrm flipH="1">
            <a:off x="4267500" y="3498025"/>
            <a:ext cx="2807700" cy="173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33"/>
          <p:cNvCxnSpPr>
            <a:stCxn id="371" idx="1"/>
          </p:cNvCxnSpPr>
          <p:nvPr/>
        </p:nvCxnSpPr>
        <p:spPr>
          <a:xfrm rot="10800000">
            <a:off x="4920600" y="2142925"/>
            <a:ext cx="2154600" cy="135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79" name="Google Shape;379;p34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4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Python </a:t>
            </a: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Functions</a:t>
            </a:r>
            <a:endParaRPr sz="3000">
              <a:solidFill>
                <a:srgbClr val="F5BF4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81" name="Google Shape;381;p34"/>
          <p:cNvSpPr txBox="1"/>
          <p:nvPr/>
        </p:nvSpPr>
        <p:spPr>
          <a:xfrm>
            <a:off x="755225" y="791350"/>
            <a:ext cx="79611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>
                <a:solidFill>
                  <a:srgbClr val="1C4587"/>
                </a:solidFill>
              </a:rPr>
              <a:t>Default Arguments</a:t>
            </a:r>
            <a:endParaRPr sz="2100" b="1">
              <a:solidFill>
                <a:srgbClr val="1C4587"/>
              </a:solidFill>
            </a:endParaRPr>
          </a:p>
        </p:txBody>
      </p:sp>
      <p:sp>
        <p:nvSpPr>
          <p:cNvPr id="382" name="Google Shape;382;p34"/>
          <p:cNvSpPr txBox="1"/>
          <p:nvPr/>
        </p:nvSpPr>
        <p:spPr>
          <a:xfrm>
            <a:off x="1657925" y="1943172"/>
            <a:ext cx="5395800" cy="20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printinfo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35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):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"Name: "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"Age: "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endParaRPr sz="14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printinfo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"miki", 50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)</a:t>
            </a:r>
            <a:endParaRPr sz="18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3" name="Google Shape;383;p34"/>
          <p:cNvSpPr txBox="1"/>
          <p:nvPr/>
        </p:nvSpPr>
        <p:spPr>
          <a:xfrm>
            <a:off x="1662300" y="3991300"/>
            <a:ext cx="5395800" cy="10779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Name:  miki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Age:  50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4" name="Google Shape;384;p34"/>
          <p:cNvSpPr txBox="1"/>
          <p:nvPr/>
        </p:nvSpPr>
        <p:spPr>
          <a:xfrm>
            <a:off x="876825" y="1184650"/>
            <a:ext cx="7073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default argument is an argument that assumes a default value if a value is not provided in the function call for that argument.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90" name="Google Shape;390;p35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5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Python </a:t>
            </a: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Functions</a:t>
            </a:r>
            <a:endParaRPr sz="3000">
              <a:solidFill>
                <a:srgbClr val="F5BF4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92" name="Google Shape;392;p35"/>
          <p:cNvSpPr txBox="1"/>
          <p:nvPr/>
        </p:nvSpPr>
        <p:spPr>
          <a:xfrm>
            <a:off x="831425" y="652740"/>
            <a:ext cx="79611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>
                <a:solidFill>
                  <a:srgbClr val="1C4587"/>
                </a:solidFill>
              </a:rPr>
              <a:t>Built-in Mathematical Functions</a:t>
            </a:r>
            <a:endParaRPr sz="2100" b="1">
              <a:solidFill>
                <a:srgbClr val="1C4587"/>
              </a:solidFill>
            </a:endParaRPr>
          </a:p>
        </p:txBody>
      </p:sp>
      <p:graphicFrame>
        <p:nvGraphicFramePr>
          <p:cNvPr id="393" name="Google Shape;393;p35"/>
          <p:cNvGraphicFramePr/>
          <p:nvPr/>
        </p:nvGraphicFramePr>
        <p:xfrm>
          <a:off x="457200" y="1112510"/>
          <a:ext cx="8229600" cy="4004285"/>
        </p:xfrm>
        <a:graphic>
          <a:graphicData uri="http://schemas.openxmlformats.org/drawingml/2006/table">
            <a:tbl>
              <a:tblPr>
                <a:noFill/>
                <a:tableStyleId>{69B6838B-E1F2-46E8-A5A5-2115994BC6CB}</a:tableStyleId>
              </a:tblPr>
              <a:tblGrid>
                <a:gridCol w="113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5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1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</a:rPr>
                        <a:t>abs()</a:t>
                      </a:r>
                      <a:endParaRPr sz="2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Returns the absolute value of x, i.e. the positive distance between x and zero.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 = abs(-5)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→ 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</a:rPr>
                        <a:t>max()</a:t>
                      </a:r>
                      <a:endParaRPr sz="2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Returns the largest of its arguments or largest number from the iterable (list or tuple).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max(5,9)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→9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</a:rPr>
                        <a:t>min()</a:t>
                      </a:r>
                      <a:endParaRPr sz="2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Returns the smallest of its arguments or smallest number from the iterable (list or tuple)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min(5,9)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→5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3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</a:rPr>
                        <a:t>pow()</a:t>
                      </a:r>
                      <a:endParaRPr sz="2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Returns x raised to y. It is equivalent to x**y. The function has third optional argument mod. If given, it returns (x**y) % mod value.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pow(2,3)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→8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</a:rPr>
                        <a:t>round()</a:t>
                      </a:r>
                      <a:endParaRPr sz="2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Returns x rounded to n digits from the decimal point.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round(5.8)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→6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8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</a:rPr>
                        <a:t>sum()</a:t>
                      </a:r>
                      <a:endParaRPr sz="2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Returns the sum of all numeric items in any iterable (list or tuple). An optional start argument is 0 by default. If given, the numbers in the list are added to start value.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sum(5,6)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→11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0100"/>
            <a:ext cx="9144000" cy="43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6"/>
          <p:cNvSpPr txBox="1"/>
          <p:nvPr/>
        </p:nvSpPr>
        <p:spPr>
          <a:xfrm>
            <a:off x="7143075" y="4444850"/>
            <a:ext cx="1878000" cy="612000"/>
          </a:xfrm>
          <a:prstGeom prst="rect">
            <a:avLst/>
          </a:prstGeom>
          <a:solidFill>
            <a:srgbClr val="ABE5B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400" name="Google Shape;40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01" name="Google Shape;401;p36"/>
          <p:cNvSpPr txBox="1"/>
          <p:nvPr/>
        </p:nvSpPr>
        <p:spPr>
          <a:xfrm>
            <a:off x="0" y="0"/>
            <a:ext cx="9144000" cy="867300"/>
          </a:xfrm>
          <a:prstGeom prst="rect">
            <a:avLst/>
          </a:prstGeom>
          <a:solidFill>
            <a:srgbClr val="ABE5B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402" name="Google Shape;402;p36"/>
          <p:cNvSpPr txBox="1"/>
          <p:nvPr/>
        </p:nvSpPr>
        <p:spPr>
          <a:xfrm>
            <a:off x="1590025" y="252950"/>
            <a:ext cx="39270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3970A2"/>
                </a:solidFill>
              </a:rPr>
              <a:t>Exercise</a:t>
            </a:r>
            <a:r>
              <a:rPr lang="en" sz="3000" b="1">
                <a:solidFill>
                  <a:schemeClr val="dk2"/>
                </a:solidFill>
              </a:rPr>
              <a:t> </a:t>
            </a:r>
            <a:r>
              <a:rPr lang="en" sz="3000" b="1">
                <a:solidFill>
                  <a:srgbClr val="CD504A"/>
                </a:solidFill>
              </a:rPr>
              <a:t>Time</a:t>
            </a:r>
            <a:endParaRPr sz="3000" b="1">
              <a:solidFill>
                <a:srgbClr val="CD504A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08" name="Google Shape;408;p37"/>
          <p:cNvSpPr/>
          <p:nvPr/>
        </p:nvSpPr>
        <p:spPr>
          <a:xfrm>
            <a:off x="136788" y="611000"/>
            <a:ext cx="456917" cy="90579"/>
          </a:xfrm>
          <a:custGeom>
            <a:avLst/>
            <a:gdLst/>
            <a:ahLst/>
            <a:cxnLst/>
            <a:rect l="l" t="t" r="r" b="b"/>
            <a:pathLst>
              <a:path w="13746" h="2725" extrusionOk="0">
                <a:moveTo>
                  <a:pt x="1362" y="1"/>
                </a:moveTo>
                <a:cubicBezTo>
                  <a:pt x="602" y="1"/>
                  <a:pt x="1" y="634"/>
                  <a:pt x="1" y="1362"/>
                </a:cubicBezTo>
                <a:cubicBezTo>
                  <a:pt x="1" y="2122"/>
                  <a:pt x="602" y="2724"/>
                  <a:pt x="1362" y="2724"/>
                </a:cubicBezTo>
                <a:lnTo>
                  <a:pt x="13745" y="2724"/>
                </a:lnTo>
                <a:lnTo>
                  <a:pt x="13745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7"/>
          <p:cNvSpPr/>
          <p:nvPr/>
        </p:nvSpPr>
        <p:spPr>
          <a:xfrm>
            <a:off x="299963" y="457298"/>
            <a:ext cx="293742" cy="82169"/>
          </a:xfrm>
          <a:custGeom>
            <a:avLst/>
            <a:gdLst/>
            <a:ahLst/>
            <a:cxnLst/>
            <a:rect l="l" t="t" r="r" b="b"/>
            <a:pathLst>
              <a:path w="8837" h="2472" extrusionOk="0">
                <a:moveTo>
                  <a:pt x="1235" y="1"/>
                </a:moveTo>
                <a:cubicBezTo>
                  <a:pt x="539" y="1"/>
                  <a:pt x="0" y="539"/>
                  <a:pt x="0" y="1236"/>
                </a:cubicBezTo>
                <a:cubicBezTo>
                  <a:pt x="0" y="1901"/>
                  <a:pt x="539" y="2471"/>
                  <a:pt x="1235" y="2471"/>
                </a:cubicBezTo>
                <a:lnTo>
                  <a:pt x="8836" y="2471"/>
                </a:lnTo>
                <a:lnTo>
                  <a:pt x="8836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7"/>
          <p:cNvSpPr/>
          <p:nvPr/>
        </p:nvSpPr>
        <p:spPr>
          <a:xfrm>
            <a:off x="377845" y="299408"/>
            <a:ext cx="215861" cy="84263"/>
          </a:xfrm>
          <a:custGeom>
            <a:avLst/>
            <a:gdLst/>
            <a:ahLst/>
            <a:cxnLst/>
            <a:rect l="l" t="t" r="r" b="b"/>
            <a:pathLst>
              <a:path w="6494" h="2535" extrusionOk="0">
                <a:moveTo>
                  <a:pt x="1268" y="1"/>
                </a:moveTo>
                <a:cubicBezTo>
                  <a:pt x="571" y="1"/>
                  <a:pt x="1" y="571"/>
                  <a:pt x="1" y="1267"/>
                </a:cubicBezTo>
                <a:cubicBezTo>
                  <a:pt x="1" y="1964"/>
                  <a:pt x="571" y="2534"/>
                  <a:pt x="1268" y="2534"/>
                </a:cubicBezTo>
                <a:lnTo>
                  <a:pt x="6493" y="2534"/>
                </a:lnTo>
                <a:lnTo>
                  <a:pt x="6493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7"/>
          <p:cNvSpPr/>
          <p:nvPr/>
        </p:nvSpPr>
        <p:spPr>
          <a:xfrm>
            <a:off x="343109" y="773111"/>
            <a:ext cx="250596" cy="47400"/>
          </a:xfrm>
          <a:custGeom>
            <a:avLst/>
            <a:gdLst/>
            <a:ahLst/>
            <a:cxnLst/>
            <a:rect l="l" t="t" r="r" b="b"/>
            <a:pathLst>
              <a:path w="7539" h="1426" extrusionOk="0">
                <a:moveTo>
                  <a:pt x="697" y="1"/>
                </a:moveTo>
                <a:cubicBezTo>
                  <a:pt x="317" y="1"/>
                  <a:pt x="1" y="349"/>
                  <a:pt x="1" y="729"/>
                </a:cubicBezTo>
                <a:cubicBezTo>
                  <a:pt x="1" y="1109"/>
                  <a:pt x="317" y="1426"/>
                  <a:pt x="697" y="1426"/>
                </a:cubicBezTo>
                <a:lnTo>
                  <a:pt x="7538" y="1426"/>
                </a:lnTo>
                <a:lnTo>
                  <a:pt x="7538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7"/>
          <p:cNvSpPr/>
          <p:nvPr/>
        </p:nvSpPr>
        <p:spPr>
          <a:xfrm>
            <a:off x="538926" y="227842"/>
            <a:ext cx="572692" cy="593733"/>
          </a:xfrm>
          <a:custGeom>
            <a:avLst/>
            <a:gdLst/>
            <a:ahLst/>
            <a:cxnLst/>
            <a:rect l="l" t="t" r="r" b="b"/>
            <a:pathLst>
              <a:path w="17229" h="17862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0" y="17070"/>
                </a:lnTo>
                <a:cubicBezTo>
                  <a:pt x="0" y="17513"/>
                  <a:pt x="349" y="17861"/>
                  <a:pt x="792" y="17861"/>
                </a:cubicBezTo>
                <a:lnTo>
                  <a:pt x="5701" y="17861"/>
                </a:lnTo>
                <a:cubicBezTo>
                  <a:pt x="6207" y="16753"/>
                  <a:pt x="7316" y="15961"/>
                  <a:pt x="8614" y="15961"/>
                </a:cubicBezTo>
                <a:cubicBezTo>
                  <a:pt x="9913" y="15961"/>
                  <a:pt x="11021" y="16753"/>
                  <a:pt x="11496" y="17861"/>
                </a:cubicBezTo>
                <a:lnTo>
                  <a:pt x="17228" y="17861"/>
                </a:lnTo>
                <a:lnTo>
                  <a:pt x="17228" y="2090"/>
                </a:lnTo>
                <a:cubicBezTo>
                  <a:pt x="17228" y="950"/>
                  <a:pt x="16278" y="0"/>
                  <a:pt x="151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7"/>
          <p:cNvSpPr/>
          <p:nvPr/>
        </p:nvSpPr>
        <p:spPr>
          <a:xfrm>
            <a:off x="538926" y="227842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17228" y="2090"/>
                </a:lnTo>
                <a:cubicBezTo>
                  <a:pt x="17228" y="950"/>
                  <a:pt x="16310" y="0"/>
                  <a:pt x="15138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7"/>
          <p:cNvSpPr/>
          <p:nvPr/>
        </p:nvSpPr>
        <p:spPr>
          <a:xfrm>
            <a:off x="538926" y="384669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7"/>
          <p:cNvSpPr/>
          <p:nvPr/>
        </p:nvSpPr>
        <p:spPr>
          <a:xfrm>
            <a:off x="538926" y="540465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7"/>
          <p:cNvSpPr/>
          <p:nvPr/>
        </p:nvSpPr>
        <p:spPr>
          <a:xfrm>
            <a:off x="538926" y="702576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7062" y="2091"/>
                </a:lnTo>
                <a:cubicBezTo>
                  <a:pt x="7537" y="1838"/>
                  <a:pt x="8044" y="1679"/>
                  <a:pt x="8614" y="1679"/>
                </a:cubicBezTo>
                <a:cubicBezTo>
                  <a:pt x="9184" y="1679"/>
                  <a:pt x="9691" y="1838"/>
                  <a:pt x="10166" y="2091"/>
                </a:cubicBez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7"/>
          <p:cNvSpPr/>
          <p:nvPr/>
        </p:nvSpPr>
        <p:spPr>
          <a:xfrm>
            <a:off x="751562" y="789964"/>
            <a:ext cx="147419" cy="148450"/>
          </a:xfrm>
          <a:custGeom>
            <a:avLst/>
            <a:gdLst/>
            <a:ahLst/>
            <a:cxnLst/>
            <a:rect l="l" t="t" r="r" b="b"/>
            <a:pathLst>
              <a:path w="4435" h="4466" extrusionOk="0">
                <a:moveTo>
                  <a:pt x="2217" y="0"/>
                </a:moveTo>
                <a:cubicBezTo>
                  <a:pt x="982" y="0"/>
                  <a:pt x="0" y="1014"/>
                  <a:pt x="0" y="2249"/>
                </a:cubicBezTo>
                <a:cubicBezTo>
                  <a:pt x="0" y="3452"/>
                  <a:pt x="982" y="4466"/>
                  <a:pt x="2217" y="4466"/>
                </a:cubicBezTo>
                <a:cubicBezTo>
                  <a:pt x="3452" y="4466"/>
                  <a:pt x="4434" y="3452"/>
                  <a:pt x="4434" y="2249"/>
                </a:cubicBezTo>
                <a:cubicBezTo>
                  <a:pt x="4434" y="1014"/>
                  <a:pt x="3452" y="0"/>
                  <a:pt x="221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"/>
          <p:cNvSpPr txBox="1"/>
          <p:nvPr/>
        </p:nvSpPr>
        <p:spPr>
          <a:xfrm>
            <a:off x="1179949" y="254113"/>
            <a:ext cx="5306575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CB775E"/>
                </a:solidFill>
              </a:rPr>
              <a:t>Exercise – 6.1 (Using Function)</a:t>
            </a:r>
            <a:endParaRPr sz="2500" b="1" dirty="0">
              <a:solidFill>
                <a:srgbClr val="CB775E"/>
              </a:solidFill>
            </a:endParaRPr>
          </a:p>
        </p:txBody>
      </p:sp>
      <p:sp>
        <p:nvSpPr>
          <p:cNvPr id="419" name="Google Shape;419;p37"/>
          <p:cNvSpPr txBox="1"/>
          <p:nvPr/>
        </p:nvSpPr>
        <p:spPr>
          <a:xfrm>
            <a:off x="1120250" y="1204575"/>
            <a:ext cx="6854100" cy="3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" sz="1800" dirty="0">
                <a:solidFill>
                  <a:schemeClr val="dk1"/>
                </a:solidFill>
              </a:rPr>
              <a:t>Print all even numbers from </a:t>
            </a:r>
            <a:r>
              <a:rPr lang="en" sz="1800" b="1" dirty="0">
                <a:solidFill>
                  <a:schemeClr val="dk1"/>
                </a:solidFill>
              </a:rPr>
              <a:t>1</a:t>
            </a:r>
            <a:r>
              <a:rPr lang="en" sz="1800" dirty="0">
                <a:solidFill>
                  <a:schemeClr val="dk1"/>
                </a:solidFill>
              </a:rPr>
              <a:t> to </a:t>
            </a:r>
            <a:r>
              <a:rPr lang="en" sz="1800" b="1" dirty="0">
                <a:solidFill>
                  <a:schemeClr val="dk1"/>
                </a:solidFill>
              </a:rPr>
              <a:t>N</a:t>
            </a:r>
            <a:r>
              <a:rPr lang="en" sz="1800" dirty="0">
                <a:solidFill>
                  <a:schemeClr val="dk1"/>
                </a:solidFill>
              </a:rPr>
              <a:t>.</a:t>
            </a:r>
            <a:endParaRPr sz="18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" sz="1800" dirty="0">
                <a:solidFill>
                  <a:schemeClr val="dk1"/>
                </a:solidFill>
              </a:rPr>
              <a:t>Print all numbers from </a:t>
            </a:r>
            <a:r>
              <a:rPr lang="en" sz="1800" b="1" dirty="0">
                <a:solidFill>
                  <a:schemeClr val="dk1"/>
                </a:solidFill>
              </a:rPr>
              <a:t>1</a:t>
            </a:r>
            <a:r>
              <a:rPr lang="en" sz="1800" dirty="0">
                <a:solidFill>
                  <a:schemeClr val="dk1"/>
                </a:solidFill>
              </a:rPr>
              <a:t> to </a:t>
            </a:r>
            <a:r>
              <a:rPr lang="en" sz="1800" b="1" dirty="0">
                <a:solidFill>
                  <a:schemeClr val="dk1"/>
                </a:solidFill>
              </a:rPr>
              <a:t>N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b="1" dirty="0">
                <a:solidFill>
                  <a:schemeClr val="dk1"/>
                </a:solidFill>
              </a:rPr>
              <a:t>except</a:t>
            </a:r>
            <a:r>
              <a:rPr lang="en" sz="1800" dirty="0">
                <a:solidFill>
                  <a:schemeClr val="dk1"/>
                </a:solidFill>
              </a:rPr>
              <a:t> those, that are divisible by </a:t>
            </a:r>
            <a:r>
              <a:rPr lang="en" sz="1800" b="1" dirty="0">
                <a:solidFill>
                  <a:schemeClr val="dk1"/>
                </a:solidFill>
              </a:rPr>
              <a:t>5</a:t>
            </a:r>
            <a:r>
              <a:rPr lang="en" sz="1800" dirty="0">
                <a:solidFill>
                  <a:schemeClr val="dk1"/>
                </a:solidFill>
              </a:rPr>
              <a:t>.</a:t>
            </a:r>
            <a:endParaRPr sz="18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" sz="1800" dirty="0">
                <a:solidFill>
                  <a:schemeClr val="dk1"/>
                </a:solidFill>
              </a:rPr>
              <a:t>Print all numbers from </a:t>
            </a:r>
            <a:r>
              <a:rPr lang="en" sz="1800" b="1" dirty="0">
                <a:solidFill>
                  <a:schemeClr val="dk1"/>
                </a:solidFill>
              </a:rPr>
              <a:t>1</a:t>
            </a:r>
            <a:r>
              <a:rPr lang="en" sz="1800" dirty="0">
                <a:solidFill>
                  <a:schemeClr val="dk1"/>
                </a:solidFill>
              </a:rPr>
              <a:t> to </a:t>
            </a:r>
            <a:r>
              <a:rPr lang="en" sz="1800" b="1" dirty="0">
                <a:solidFill>
                  <a:schemeClr val="dk1"/>
                </a:solidFill>
              </a:rPr>
              <a:t>N</a:t>
            </a:r>
            <a:r>
              <a:rPr lang="en" sz="1800" dirty="0">
                <a:solidFill>
                  <a:schemeClr val="dk1"/>
                </a:solidFill>
              </a:rPr>
              <a:t> that are divisible by </a:t>
            </a:r>
            <a:r>
              <a:rPr lang="en" sz="1800" b="1" dirty="0">
                <a:solidFill>
                  <a:schemeClr val="dk1"/>
                </a:solidFill>
              </a:rPr>
              <a:t>3</a:t>
            </a:r>
            <a:r>
              <a:rPr lang="en" sz="1800" dirty="0">
                <a:solidFill>
                  <a:schemeClr val="dk1"/>
                </a:solidFill>
              </a:rPr>
              <a:t> or </a:t>
            </a:r>
            <a:r>
              <a:rPr lang="en" sz="1800" b="1" dirty="0">
                <a:solidFill>
                  <a:schemeClr val="dk1"/>
                </a:solidFill>
              </a:rPr>
              <a:t>4</a:t>
            </a:r>
            <a:r>
              <a:rPr lang="en" sz="1800" dirty="0">
                <a:solidFill>
                  <a:schemeClr val="dk1"/>
                </a:solidFill>
              </a:rPr>
              <a:t> but not </a:t>
            </a:r>
            <a:r>
              <a:rPr lang="en" sz="1800" b="1" dirty="0">
                <a:solidFill>
                  <a:schemeClr val="dk1"/>
                </a:solidFill>
              </a:rPr>
              <a:t>5</a:t>
            </a:r>
            <a:r>
              <a:rPr lang="en" sz="1800" dirty="0">
                <a:solidFill>
                  <a:schemeClr val="dk1"/>
                </a:solidFill>
              </a:rPr>
              <a:t>.</a:t>
            </a:r>
            <a:endParaRPr sz="18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" sz="1800" dirty="0">
                <a:solidFill>
                  <a:schemeClr val="dk1"/>
                </a:solidFill>
              </a:rPr>
              <a:t>Print all prime numbers from </a:t>
            </a:r>
            <a:r>
              <a:rPr lang="en" sz="1800" b="1" dirty="0">
                <a:solidFill>
                  <a:schemeClr val="dk1"/>
                </a:solidFill>
              </a:rPr>
              <a:t>1</a:t>
            </a:r>
            <a:r>
              <a:rPr lang="en" sz="1800" dirty="0">
                <a:solidFill>
                  <a:schemeClr val="dk1"/>
                </a:solidFill>
              </a:rPr>
              <a:t> to </a:t>
            </a:r>
            <a:r>
              <a:rPr lang="en" sz="1800" b="1">
                <a:solidFill>
                  <a:schemeClr val="dk1"/>
                </a:solidFill>
              </a:rPr>
              <a:t>N</a:t>
            </a:r>
            <a:r>
              <a:rPr lang="en" sz="1800">
                <a:solidFill>
                  <a:schemeClr val="dk1"/>
                </a:solidFill>
              </a:rPr>
              <a:t>.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25" name="Google Shape;425;p38"/>
          <p:cNvSpPr/>
          <p:nvPr/>
        </p:nvSpPr>
        <p:spPr>
          <a:xfrm>
            <a:off x="136788" y="611000"/>
            <a:ext cx="456917" cy="90579"/>
          </a:xfrm>
          <a:custGeom>
            <a:avLst/>
            <a:gdLst/>
            <a:ahLst/>
            <a:cxnLst/>
            <a:rect l="l" t="t" r="r" b="b"/>
            <a:pathLst>
              <a:path w="13746" h="2725" extrusionOk="0">
                <a:moveTo>
                  <a:pt x="1362" y="1"/>
                </a:moveTo>
                <a:cubicBezTo>
                  <a:pt x="602" y="1"/>
                  <a:pt x="1" y="634"/>
                  <a:pt x="1" y="1362"/>
                </a:cubicBezTo>
                <a:cubicBezTo>
                  <a:pt x="1" y="2122"/>
                  <a:pt x="602" y="2724"/>
                  <a:pt x="1362" y="2724"/>
                </a:cubicBezTo>
                <a:lnTo>
                  <a:pt x="13745" y="2724"/>
                </a:lnTo>
                <a:lnTo>
                  <a:pt x="13745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8"/>
          <p:cNvSpPr/>
          <p:nvPr/>
        </p:nvSpPr>
        <p:spPr>
          <a:xfrm>
            <a:off x="299963" y="457298"/>
            <a:ext cx="293742" cy="82169"/>
          </a:xfrm>
          <a:custGeom>
            <a:avLst/>
            <a:gdLst/>
            <a:ahLst/>
            <a:cxnLst/>
            <a:rect l="l" t="t" r="r" b="b"/>
            <a:pathLst>
              <a:path w="8837" h="2472" extrusionOk="0">
                <a:moveTo>
                  <a:pt x="1235" y="1"/>
                </a:moveTo>
                <a:cubicBezTo>
                  <a:pt x="539" y="1"/>
                  <a:pt x="0" y="539"/>
                  <a:pt x="0" y="1236"/>
                </a:cubicBezTo>
                <a:cubicBezTo>
                  <a:pt x="0" y="1901"/>
                  <a:pt x="539" y="2471"/>
                  <a:pt x="1235" y="2471"/>
                </a:cubicBezTo>
                <a:lnTo>
                  <a:pt x="8836" y="2471"/>
                </a:lnTo>
                <a:lnTo>
                  <a:pt x="8836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8"/>
          <p:cNvSpPr/>
          <p:nvPr/>
        </p:nvSpPr>
        <p:spPr>
          <a:xfrm>
            <a:off x="377845" y="299408"/>
            <a:ext cx="215861" cy="84263"/>
          </a:xfrm>
          <a:custGeom>
            <a:avLst/>
            <a:gdLst/>
            <a:ahLst/>
            <a:cxnLst/>
            <a:rect l="l" t="t" r="r" b="b"/>
            <a:pathLst>
              <a:path w="6494" h="2535" extrusionOk="0">
                <a:moveTo>
                  <a:pt x="1268" y="1"/>
                </a:moveTo>
                <a:cubicBezTo>
                  <a:pt x="571" y="1"/>
                  <a:pt x="1" y="571"/>
                  <a:pt x="1" y="1267"/>
                </a:cubicBezTo>
                <a:cubicBezTo>
                  <a:pt x="1" y="1964"/>
                  <a:pt x="571" y="2534"/>
                  <a:pt x="1268" y="2534"/>
                </a:cubicBezTo>
                <a:lnTo>
                  <a:pt x="6493" y="2534"/>
                </a:lnTo>
                <a:lnTo>
                  <a:pt x="6493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8"/>
          <p:cNvSpPr/>
          <p:nvPr/>
        </p:nvSpPr>
        <p:spPr>
          <a:xfrm>
            <a:off x="343109" y="773111"/>
            <a:ext cx="250596" cy="47400"/>
          </a:xfrm>
          <a:custGeom>
            <a:avLst/>
            <a:gdLst/>
            <a:ahLst/>
            <a:cxnLst/>
            <a:rect l="l" t="t" r="r" b="b"/>
            <a:pathLst>
              <a:path w="7539" h="1426" extrusionOk="0">
                <a:moveTo>
                  <a:pt x="697" y="1"/>
                </a:moveTo>
                <a:cubicBezTo>
                  <a:pt x="317" y="1"/>
                  <a:pt x="1" y="349"/>
                  <a:pt x="1" y="729"/>
                </a:cubicBezTo>
                <a:cubicBezTo>
                  <a:pt x="1" y="1109"/>
                  <a:pt x="317" y="1426"/>
                  <a:pt x="697" y="1426"/>
                </a:cubicBezTo>
                <a:lnTo>
                  <a:pt x="7538" y="1426"/>
                </a:lnTo>
                <a:lnTo>
                  <a:pt x="7538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8"/>
          <p:cNvSpPr/>
          <p:nvPr/>
        </p:nvSpPr>
        <p:spPr>
          <a:xfrm>
            <a:off x="538926" y="227842"/>
            <a:ext cx="572692" cy="593733"/>
          </a:xfrm>
          <a:custGeom>
            <a:avLst/>
            <a:gdLst/>
            <a:ahLst/>
            <a:cxnLst/>
            <a:rect l="l" t="t" r="r" b="b"/>
            <a:pathLst>
              <a:path w="17229" h="17862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0" y="17070"/>
                </a:lnTo>
                <a:cubicBezTo>
                  <a:pt x="0" y="17513"/>
                  <a:pt x="349" y="17861"/>
                  <a:pt x="792" y="17861"/>
                </a:cubicBezTo>
                <a:lnTo>
                  <a:pt x="5701" y="17861"/>
                </a:lnTo>
                <a:cubicBezTo>
                  <a:pt x="6207" y="16753"/>
                  <a:pt x="7316" y="15961"/>
                  <a:pt x="8614" y="15961"/>
                </a:cubicBezTo>
                <a:cubicBezTo>
                  <a:pt x="9913" y="15961"/>
                  <a:pt x="11021" y="16753"/>
                  <a:pt x="11496" y="17861"/>
                </a:cubicBezTo>
                <a:lnTo>
                  <a:pt x="17228" y="17861"/>
                </a:lnTo>
                <a:lnTo>
                  <a:pt x="17228" y="2090"/>
                </a:lnTo>
                <a:cubicBezTo>
                  <a:pt x="17228" y="950"/>
                  <a:pt x="16278" y="0"/>
                  <a:pt x="151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8"/>
          <p:cNvSpPr/>
          <p:nvPr/>
        </p:nvSpPr>
        <p:spPr>
          <a:xfrm>
            <a:off x="538926" y="227842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17228" y="2090"/>
                </a:lnTo>
                <a:cubicBezTo>
                  <a:pt x="17228" y="950"/>
                  <a:pt x="16310" y="0"/>
                  <a:pt x="15138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8"/>
          <p:cNvSpPr/>
          <p:nvPr/>
        </p:nvSpPr>
        <p:spPr>
          <a:xfrm>
            <a:off x="538926" y="384669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8"/>
          <p:cNvSpPr/>
          <p:nvPr/>
        </p:nvSpPr>
        <p:spPr>
          <a:xfrm>
            <a:off x="538926" y="540465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8"/>
          <p:cNvSpPr/>
          <p:nvPr/>
        </p:nvSpPr>
        <p:spPr>
          <a:xfrm>
            <a:off x="538926" y="702576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7062" y="2091"/>
                </a:lnTo>
                <a:cubicBezTo>
                  <a:pt x="7537" y="1838"/>
                  <a:pt x="8044" y="1679"/>
                  <a:pt x="8614" y="1679"/>
                </a:cubicBezTo>
                <a:cubicBezTo>
                  <a:pt x="9184" y="1679"/>
                  <a:pt x="9691" y="1838"/>
                  <a:pt x="10166" y="2091"/>
                </a:cubicBez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8"/>
          <p:cNvSpPr/>
          <p:nvPr/>
        </p:nvSpPr>
        <p:spPr>
          <a:xfrm>
            <a:off x="751562" y="789964"/>
            <a:ext cx="147419" cy="148450"/>
          </a:xfrm>
          <a:custGeom>
            <a:avLst/>
            <a:gdLst/>
            <a:ahLst/>
            <a:cxnLst/>
            <a:rect l="l" t="t" r="r" b="b"/>
            <a:pathLst>
              <a:path w="4435" h="4466" extrusionOk="0">
                <a:moveTo>
                  <a:pt x="2217" y="0"/>
                </a:moveTo>
                <a:cubicBezTo>
                  <a:pt x="982" y="0"/>
                  <a:pt x="0" y="1014"/>
                  <a:pt x="0" y="2249"/>
                </a:cubicBezTo>
                <a:cubicBezTo>
                  <a:pt x="0" y="3452"/>
                  <a:pt x="982" y="4466"/>
                  <a:pt x="2217" y="4466"/>
                </a:cubicBezTo>
                <a:cubicBezTo>
                  <a:pt x="3452" y="4466"/>
                  <a:pt x="4434" y="3452"/>
                  <a:pt x="4434" y="2249"/>
                </a:cubicBezTo>
                <a:cubicBezTo>
                  <a:pt x="4434" y="1014"/>
                  <a:pt x="3452" y="0"/>
                  <a:pt x="221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8"/>
          <p:cNvSpPr txBox="1"/>
          <p:nvPr/>
        </p:nvSpPr>
        <p:spPr>
          <a:xfrm>
            <a:off x="1179950" y="254113"/>
            <a:ext cx="32904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CB775E"/>
                </a:solidFill>
              </a:rPr>
              <a:t>Exercise – 6.2</a:t>
            </a:r>
            <a:endParaRPr sz="2500" b="1">
              <a:solidFill>
                <a:srgbClr val="CB775E"/>
              </a:solidFill>
            </a:endParaRPr>
          </a:p>
        </p:txBody>
      </p:sp>
      <p:sp>
        <p:nvSpPr>
          <p:cNvPr id="436" name="Google Shape;436;p38"/>
          <p:cNvSpPr txBox="1"/>
          <p:nvPr/>
        </p:nvSpPr>
        <p:spPr>
          <a:xfrm>
            <a:off x="1120250" y="1204575"/>
            <a:ext cx="6854100" cy="3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Write a Python program that computes the greatest common divisor (GCD) of two positive integers.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Input: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8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12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Output: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4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42" name="Google Shape;442;p39"/>
          <p:cNvSpPr/>
          <p:nvPr/>
        </p:nvSpPr>
        <p:spPr>
          <a:xfrm>
            <a:off x="136788" y="611000"/>
            <a:ext cx="456917" cy="90579"/>
          </a:xfrm>
          <a:custGeom>
            <a:avLst/>
            <a:gdLst/>
            <a:ahLst/>
            <a:cxnLst/>
            <a:rect l="l" t="t" r="r" b="b"/>
            <a:pathLst>
              <a:path w="13746" h="2725" extrusionOk="0">
                <a:moveTo>
                  <a:pt x="1362" y="1"/>
                </a:moveTo>
                <a:cubicBezTo>
                  <a:pt x="602" y="1"/>
                  <a:pt x="1" y="634"/>
                  <a:pt x="1" y="1362"/>
                </a:cubicBezTo>
                <a:cubicBezTo>
                  <a:pt x="1" y="2122"/>
                  <a:pt x="602" y="2724"/>
                  <a:pt x="1362" y="2724"/>
                </a:cubicBezTo>
                <a:lnTo>
                  <a:pt x="13745" y="2724"/>
                </a:lnTo>
                <a:lnTo>
                  <a:pt x="13745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9"/>
          <p:cNvSpPr/>
          <p:nvPr/>
        </p:nvSpPr>
        <p:spPr>
          <a:xfrm>
            <a:off x="299963" y="457298"/>
            <a:ext cx="293742" cy="82169"/>
          </a:xfrm>
          <a:custGeom>
            <a:avLst/>
            <a:gdLst/>
            <a:ahLst/>
            <a:cxnLst/>
            <a:rect l="l" t="t" r="r" b="b"/>
            <a:pathLst>
              <a:path w="8837" h="2472" extrusionOk="0">
                <a:moveTo>
                  <a:pt x="1235" y="1"/>
                </a:moveTo>
                <a:cubicBezTo>
                  <a:pt x="539" y="1"/>
                  <a:pt x="0" y="539"/>
                  <a:pt x="0" y="1236"/>
                </a:cubicBezTo>
                <a:cubicBezTo>
                  <a:pt x="0" y="1901"/>
                  <a:pt x="539" y="2471"/>
                  <a:pt x="1235" y="2471"/>
                </a:cubicBezTo>
                <a:lnTo>
                  <a:pt x="8836" y="2471"/>
                </a:lnTo>
                <a:lnTo>
                  <a:pt x="8836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9"/>
          <p:cNvSpPr/>
          <p:nvPr/>
        </p:nvSpPr>
        <p:spPr>
          <a:xfrm>
            <a:off x="377845" y="299408"/>
            <a:ext cx="215861" cy="84263"/>
          </a:xfrm>
          <a:custGeom>
            <a:avLst/>
            <a:gdLst/>
            <a:ahLst/>
            <a:cxnLst/>
            <a:rect l="l" t="t" r="r" b="b"/>
            <a:pathLst>
              <a:path w="6494" h="2535" extrusionOk="0">
                <a:moveTo>
                  <a:pt x="1268" y="1"/>
                </a:moveTo>
                <a:cubicBezTo>
                  <a:pt x="571" y="1"/>
                  <a:pt x="1" y="571"/>
                  <a:pt x="1" y="1267"/>
                </a:cubicBezTo>
                <a:cubicBezTo>
                  <a:pt x="1" y="1964"/>
                  <a:pt x="571" y="2534"/>
                  <a:pt x="1268" y="2534"/>
                </a:cubicBezTo>
                <a:lnTo>
                  <a:pt x="6493" y="2534"/>
                </a:lnTo>
                <a:lnTo>
                  <a:pt x="6493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9"/>
          <p:cNvSpPr/>
          <p:nvPr/>
        </p:nvSpPr>
        <p:spPr>
          <a:xfrm>
            <a:off x="343109" y="773111"/>
            <a:ext cx="250596" cy="47400"/>
          </a:xfrm>
          <a:custGeom>
            <a:avLst/>
            <a:gdLst/>
            <a:ahLst/>
            <a:cxnLst/>
            <a:rect l="l" t="t" r="r" b="b"/>
            <a:pathLst>
              <a:path w="7539" h="1426" extrusionOk="0">
                <a:moveTo>
                  <a:pt x="697" y="1"/>
                </a:moveTo>
                <a:cubicBezTo>
                  <a:pt x="317" y="1"/>
                  <a:pt x="1" y="349"/>
                  <a:pt x="1" y="729"/>
                </a:cubicBezTo>
                <a:cubicBezTo>
                  <a:pt x="1" y="1109"/>
                  <a:pt x="317" y="1426"/>
                  <a:pt x="697" y="1426"/>
                </a:cubicBezTo>
                <a:lnTo>
                  <a:pt x="7538" y="1426"/>
                </a:lnTo>
                <a:lnTo>
                  <a:pt x="7538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9"/>
          <p:cNvSpPr/>
          <p:nvPr/>
        </p:nvSpPr>
        <p:spPr>
          <a:xfrm>
            <a:off x="538926" y="227842"/>
            <a:ext cx="572692" cy="593733"/>
          </a:xfrm>
          <a:custGeom>
            <a:avLst/>
            <a:gdLst/>
            <a:ahLst/>
            <a:cxnLst/>
            <a:rect l="l" t="t" r="r" b="b"/>
            <a:pathLst>
              <a:path w="17229" h="17862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0" y="17070"/>
                </a:lnTo>
                <a:cubicBezTo>
                  <a:pt x="0" y="17513"/>
                  <a:pt x="349" y="17861"/>
                  <a:pt x="792" y="17861"/>
                </a:cubicBezTo>
                <a:lnTo>
                  <a:pt x="5701" y="17861"/>
                </a:lnTo>
                <a:cubicBezTo>
                  <a:pt x="6207" y="16753"/>
                  <a:pt x="7316" y="15961"/>
                  <a:pt x="8614" y="15961"/>
                </a:cubicBezTo>
                <a:cubicBezTo>
                  <a:pt x="9913" y="15961"/>
                  <a:pt x="11021" y="16753"/>
                  <a:pt x="11496" y="17861"/>
                </a:cubicBezTo>
                <a:lnTo>
                  <a:pt x="17228" y="17861"/>
                </a:lnTo>
                <a:lnTo>
                  <a:pt x="17228" y="2090"/>
                </a:lnTo>
                <a:cubicBezTo>
                  <a:pt x="17228" y="950"/>
                  <a:pt x="16278" y="0"/>
                  <a:pt x="151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9"/>
          <p:cNvSpPr/>
          <p:nvPr/>
        </p:nvSpPr>
        <p:spPr>
          <a:xfrm>
            <a:off x="538926" y="227842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17228" y="2090"/>
                </a:lnTo>
                <a:cubicBezTo>
                  <a:pt x="17228" y="950"/>
                  <a:pt x="16310" y="0"/>
                  <a:pt x="15138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9"/>
          <p:cNvSpPr/>
          <p:nvPr/>
        </p:nvSpPr>
        <p:spPr>
          <a:xfrm>
            <a:off x="538926" y="384669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9"/>
          <p:cNvSpPr/>
          <p:nvPr/>
        </p:nvSpPr>
        <p:spPr>
          <a:xfrm>
            <a:off x="538926" y="540465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9"/>
          <p:cNvSpPr/>
          <p:nvPr/>
        </p:nvSpPr>
        <p:spPr>
          <a:xfrm>
            <a:off x="538926" y="702576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7062" y="2091"/>
                </a:lnTo>
                <a:cubicBezTo>
                  <a:pt x="7537" y="1838"/>
                  <a:pt x="8044" y="1679"/>
                  <a:pt x="8614" y="1679"/>
                </a:cubicBezTo>
                <a:cubicBezTo>
                  <a:pt x="9184" y="1679"/>
                  <a:pt x="9691" y="1838"/>
                  <a:pt x="10166" y="2091"/>
                </a:cubicBez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9"/>
          <p:cNvSpPr/>
          <p:nvPr/>
        </p:nvSpPr>
        <p:spPr>
          <a:xfrm>
            <a:off x="751562" y="789964"/>
            <a:ext cx="147419" cy="148450"/>
          </a:xfrm>
          <a:custGeom>
            <a:avLst/>
            <a:gdLst/>
            <a:ahLst/>
            <a:cxnLst/>
            <a:rect l="l" t="t" r="r" b="b"/>
            <a:pathLst>
              <a:path w="4435" h="4466" extrusionOk="0">
                <a:moveTo>
                  <a:pt x="2217" y="0"/>
                </a:moveTo>
                <a:cubicBezTo>
                  <a:pt x="982" y="0"/>
                  <a:pt x="0" y="1014"/>
                  <a:pt x="0" y="2249"/>
                </a:cubicBezTo>
                <a:cubicBezTo>
                  <a:pt x="0" y="3452"/>
                  <a:pt x="982" y="4466"/>
                  <a:pt x="2217" y="4466"/>
                </a:cubicBezTo>
                <a:cubicBezTo>
                  <a:pt x="3452" y="4466"/>
                  <a:pt x="4434" y="3452"/>
                  <a:pt x="4434" y="2249"/>
                </a:cubicBezTo>
                <a:cubicBezTo>
                  <a:pt x="4434" y="1014"/>
                  <a:pt x="3452" y="0"/>
                  <a:pt x="221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9"/>
          <p:cNvSpPr txBox="1"/>
          <p:nvPr/>
        </p:nvSpPr>
        <p:spPr>
          <a:xfrm>
            <a:off x="1179950" y="254113"/>
            <a:ext cx="32904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CB775E"/>
                </a:solidFill>
              </a:rPr>
              <a:t>Exercise – 6.2 </a:t>
            </a:r>
            <a:r>
              <a:rPr lang="en" sz="2500" b="1">
                <a:solidFill>
                  <a:srgbClr val="2A3F51"/>
                </a:solidFill>
              </a:rPr>
              <a:t>(ans)</a:t>
            </a:r>
            <a:endParaRPr sz="2500" b="1">
              <a:solidFill>
                <a:srgbClr val="2A3F51"/>
              </a:solidFill>
            </a:endParaRPr>
          </a:p>
        </p:txBody>
      </p:sp>
      <p:sp>
        <p:nvSpPr>
          <p:cNvPr id="453" name="Google Shape;453;p39"/>
          <p:cNvSpPr txBox="1"/>
          <p:nvPr/>
        </p:nvSpPr>
        <p:spPr>
          <a:xfrm>
            <a:off x="1199850" y="1014150"/>
            <a:ext cx="5910900" cy="38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86</a:t>
            </a:r>
            <a:endParaRPr sz="16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44</a:t>
            </a:r>
            <a:endParaRPr sz="16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gcd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6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gcd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endParaRPr sz="16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1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"The GCD of </a:t>
            </a:r>
            <a:r>
              <a:rPr lang="en" sz="1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" sz="1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is </a:t>
            </a:r>
            <a:r>
              <a:rPr lang="en" sz="1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gcd</a:t>
            </a:r>
            <a:r>
              <a:rPr lang="en" sz="1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."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1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4" name="Google Shape;454;p39"/>
          <p:cNvSpPr txBox="1"/>
          <p:nvPr/>
        </p:nvSpPr>
        <p:spPr>
          <a:xfrm>
            <a:off x="1336275" y="4155750"/>
            <a:ext cx="53964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# It’s called formatted string, which helped to print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# variables with strings.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60" name="Google Shape;460;p40"/>
          <p:cNvSpPr/>
          <p:nvPr/>
        </p:nvSpPr>
        <p:spPr>
          <a:xfrm>
            <a:off x="136788" y="611000"/>
            <a:ext cx="456917" cy="90579"/>
          </a:xfrm>
          <a:custGeom>
            <a:avLst/>
            <a:gdLst/>
            <a:ahLst/>
            <a:cxnLst/>
            <a:rect l="l" t="t" r="r" b="b"/>
            <a:pathLst>
              <a:path w="13746" h="2725" extrusionOk="0">
                <a:moveTo>
                  <a:pt x="1362" y="1"/>
                </a:moveTo>
                <a:cubicBezTo>
                  <a:pt x="602" y="1"/>
                  <a:pt x="1" y="634"/>
                  <a:pt x="1" y="1362"/>
                </a:cubicBezTo>
                <a:cubicBezTo>
                  <a:pt x="1" y="2122"/>
                  <a:pt x="602" y="2724"/>
                  <a:pt x="1362" y="2724"/>
                </a:cubicBezTo>
                <a:lnTo>
                  <a:pt x="13745" y="2724"/>
                </a:lnTo>
                <a:lnTo>
                  <a:pt x="13745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0"/>
          <p:cNvSpPr/>
          <p:nvPr/>
        </p:nvSpPr>
        <p:spPr>
          <a:xfrm>
            <a:off x="299963" y="457298"/>
            <a:ext cx="293742" cy="82169"/>
          </a:xfrm>
          <a:custGeom>
            <a:avLst/>
            <a:gdLst/>
            <a:ahLst/>
            <a:cxnLst/>
            <a:rect l="l" t="t" r="r" b="b"/>
            <a:pathLst>
              <a:path w="8837" h="2472" extrusionOk="0">
                <a:moveTo>
                  <a:pt x="1235" y="1"/>
                </a:moveTo>
                <a:cubicBezTo>
                  <a:pt x="539" y="1"/>
                  <a:pt x="0" y="539"/>
                  <a:pt x="0" y="1236"/>
                </a:cubicBezTo>
                <a:cubicBezTo>
                  <a:pt x="0" y="1901"/>
                  <a:pt x="539" y="2471"/>
                  <a:pt x="1235" y="2471"/>
                </a:cubicBezTo>
                <a:lnTo>
                  <a:pt x="8836" y="2471"/>
                </a:lnTo>
                <a:lnTo>
                  <a:pt x="8836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0"/>
          <p:cNvSpPr/>
          <p:nvPr/>
        </p:nvSpPr>
        <p:spPr>
          <a:xfrm>
            <a:off x="377845" y="299408"/>
            <a:ext cx="215861" cy="84263"/>
          </a:xfrm>
          <a:custGeom>
            <a:avLst/>
            <a:gdLst/>
            <a:ahLst/>
            <a:cxnLst/>
            <a:rect l="l" t="t" r="r" b="b"/>
            <a:pathLst>
              <a:path w="6494" h="2535" extrusionOk="0">
                <a:moveTo>
                  <a:pt x="1268" y="1"/>
                </a:moveTo>
                <a:cubicBezTo>
                  <a:pt x="571" y="1"/>
                  <a:pt x="1" y="571"/>
                  <a:pt x="1" y="1267"/>
                </a:cubicBezTo>
                <a:cubicBezTo>
                  <a:pt x="1" y="1964"/>
                  <a:pt x="571" y="2534"/>
                  <a:pt x="1268" y="2534"/>
                </a:cubicBezTo>
                <a:lnTo>
                  <a:pt x="6493" y="2534"/>
                </a:lnTo>
                <a:lnTo>
                  <a:pt x="6493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0"/>
          <p:cNvSpPr/>
          <p:nvPr/>
        </p:nvSpPr>
        <p:spPr>
          <a:xfrm>
            <a:off x="343109" y="773111"/>
            <a:ext cx="250596" cy="47400"/>
          </a:xfrm>
          <a:custGeom>
            <a:avLst/>
            <a:gdLst/>
            <a:ahLst/>
            <a:cxnLst/>
            <a:rect l="l" t="t" r="r" b="b"/>
            <a:pathLst>
              <a:path w="7539" h="1426" extrusionOk="0">
                <a:moveTo>
                  <a:pt x="697" y="1"/>
                </a:moveTo>
                <a:cubicBezTo>
                  <a:pt x="317" y="1"/>
                  <a:pt x="1" y="349"/>
                  <a:pt x="1" y="729"/>
                </a:cubicBezTo>
                <a:cubicBezTo>
                  <a:pt x="1" y="1109"/>
                  <a:pt x="317" y="1426"/>
                  <a:pt x="697" y="1426"/>
                </a:cubicBezTo>
                <a:lnTo>
                  <a:pt x="7538" y="1426"/>
                </a:lnTo>
                <a:lnTo>
                  <a:pt x="7538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0"/>
          <p:cNvSpPr/>
          <p:nvPr/>
        </p:nvSpPr>
        <p:spPr>
          <a:xfrm>
            <a:off x="538926" y="227842"/>
            <a:ext cx="572692" cy="593733"/>
          </a:xfrm>
          <a:custGeom>
            <a:avLst/>
            <a:gdLst/>
            <a:ahLst/>
            <a:cxnLst/>
            <a:rect l="l" t="t" r="r" b="b"/>
            <a:pathLst>
              <a:path w="17229" h="17862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0" y="17070"/>
                </a:lnTo>
                <a:cubicBezTo>
                  <a:pt x="0" y="17513"/>
                  <a:pt x="349" y="17861"/>
                  <a:pt x="792" y="17861"/>
                </a:cubicBezTo>
                <a:lnTo>
                  <a:pt x="5701" y="17861"/>
                </a:lnTo>
                <a:cubicBezTo>
                  <a:pt x="6207" y="16753"/>
                  <a:pt x="7316" y="15961"/>
                  <a:pt x="8614" y="15961"/>
                </a:cubicBezTo>
                <a:cubicBezTo>
                  <a:pt x="9913" y="15961"/>
                  <a:pt x="11021" y="16753"/>
                  <a:pt x="11496" y="17861"/>
                </a:cubicBezTo>
                <a:lnTo>
                  <a:pt x="17228" y="17861"/>
                </a:lnTo>
                <a:lnTo>
                  <a:pt x="17228" y="2090"/>
                </a:lnTo>
                <a:cubicBezTo>
                  <a:pt x="17228" y="950"/>
                  <a:pt x="16278" y="0"/>
                  <a:pt x="151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0"/>
          <p:cNvSpPr/>
          <p:nvPr/>
        </p:nvSpPr>
        <p:spPr>
          <a:xfrm>
            <a:off x="538926" y="227842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17228" y="2090"/>
                </a:lnTo>
                <a:cubicBezTo>
                  <a:pt x="17228" y="950"/>
                  <a:pt x="16310" y="0"/>
                  <a:pt x="15138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0"/>
          <p:cNvSpPr/>
          <p:nvPr/>
        </p:nvSpPr>
        <p:spPr>
          <a:xfrm>
            <a:off x="538926" y="384669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0"/>
          <p:cNvSpPr/>
          <p:nvPr/>
        </p:nvSpPr>
        <p:spPr>
          <a:xfrm>
            <a:off x="538926" y="540465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0"/>
          <p:cNvSpPr/>
          <p:nvPr/>
        </p:nvSpPr>
        <p:spPr>
          <a:xfrm>
            <a:off x="538926" y="702576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7062" y="2091"/>
                </a:lnTo>
                <a:cubicBezTo>
                  <a:pt x="7537" y="1838"/>
                  <a:pt x="8044" y="1679"/>
                  <a:pt x="8614" y="1679"/>
                </a:cubicBezTo>
                <a:cubicBezTo>
                  <a:pt x="9184" y="1679"/>
                  <a:pt x="9691" y="1838"/>
                  <a:pt x="10166" y="2091"/>
                </a:cubicBez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0"/>
          <p:cNvSpPr/>
          <p:nvPr/>
        </p:nvSpPr>
        <p:spPr>
          <a:xfrm>
            <a:off x="751562" y="789964"/>
            <a:ext cx="147419" cy="148450"/>
          </a:xfrm>
          <a:custGeom>
            <a:avLst/>
            <a:gdLst/>
            <a:ahLst/>
            <a:cxnLst/>
            <a:rect l="l" t="t" r="r" b="b"/>
            <a:pathLst>
              <a:path w="4435" h="4466" extrusionOk="0">
                <a:moveTo>
                  <a:pt x="2217" y="0"/>
                </a:moveTo>
                <a:cubicBezTo>
                  <a:pt x="982" y="0"/>
                  <a:pt x="0" y="1014"/>
                  <a:pt x="0" y="2249"/>
                </a:cubicBezTo>
                <a:cubicBezTo>
                  <a:pt x="0" y="3452"/>
                  <a:pt x="982" y="4466"/>
                  <a:pt x="2217" y="4466"/>
                </a:cubicBezTo>
                <a:cubicBezTo>
                  <a:pt x="3452" y="4466"/>
                  <a:pt x="4434" y="3452"/>
                  <a:pt x="4434" y="2249"/>
                </a:cubicBezTo>
                <a:cubicBezTo>
                  <a:pt x="4434" y="1014"/>
                  <a:pt x="3452" y="0"/>
                  <a:pt x="221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0"/>
          <p:cNvSpPr txBox="1"/>
          <p:nvPr/>
        </p:nvSpPr>
        <p:spPr>
          <a:xfrm>
            <a:off x="1179950" y="254113"/>
            <a:ext cx="32904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CB775E"/>
                </a:solidFill>
              </a:rPr>
              <a:t>Exercise – 6.3</a:t>
            </a:r>
            <a:endParaRPr sz="2500" b="1">
              <a:solidFill>
                <a:srgbClr val="CB775E"/>
              </a:solidFill>
            </a:endParaRPr>
          </a:p>
        </p:txBody>
      </p:sp>
      <p:sp>
        <p:nvSpPr>
          <p:cNvPr id="471" name="Google Shape;471;p40"/>
          <p:cNvSpPr txBox="1"/>
          <p:nvPr/>
        </p:nvSpPr>
        <p:spPr>
          <a:xfrm>
            <a:off x="1120250" y="1204575"/>
            <a:ext cx="6854100" cy="3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Write a Python program to find the least common multiple (LCM) of two positive integers.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Input: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8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12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Output: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24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77" name="Google Shape;477;p41"/>
          <p:cNvSpPr/>
          <p:nvPr/>
        </p:nvSpPr>
        <p:spPr>
          <a:xfrm>
            <a:off x="136788" y="611000"/>
            <a:ext cx="456917" cy="90579"/>
          </a:xfrm>
          <a:custGeom>
            <a:avLst/>
            <a:gdLst/>
            <a:ahLst/>
            <a:cxnLst/>
            <a:rect l="l" t="t" r="r" b="b"/>
            <a:pathLst>
              <a:path w="13746" h="2725" extrusionOk="0">
                <a:moveTo>
                  <a:pt x="1362" y="1"/>
                </a:moveTo>
                <a:cubicBezTo>
                  <a:pt x="602" y="1"/>
                  <a:pt x="1" y="634"/>
                  <a:pt x="1" y="1362"/>
                </a:cubicBezTo>
                <a:cubicBezTo>
                  <a:pt x="1" y="2122"/>
                  <a:pt x="602" y="2724"/>
                  <a:pt x="1362" y="2724"/>
                </a:cubicBezTo>
                <a:lnTo>
                  <a:pt x="13745" y="2724"/>
                </a:lnTo>
                <a:lnTo>
                  <a:pt x="13745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1"/>
          <p:cNvSpPr/>
          <p:nvPr/>
        </p:nvSpPr>
        <p:spPr>
          <a:xfrm>
            <a:off x="299963" y="457298"/>
            <a:ext cx="293742" cy="82169"/>
          </a:xfrm>
          <a:custGeom>
            <a:avLst/>
            <a:gdLst/>
            <a:ahLst/>
            <a:cxnLst/>
            <a:rect l="l" t="t" r="r" b="b"/>
            <a:pathLst>
              <a:path w="8837" h="2472" extrusionOk="0">
                <a:moveTo>
                  <a:pt x="1235" y="1"/>
                </a:moveTo>
                <a:cubicBezTo>
                  <a:pt x="539" y="1"/>
                  <a:pt x="0" y="539"/>
                  <a:pt x="0" y="1236"/>
                </a:cubicBezTo>
                <a:cubicBezTo>
                  <a:pt x="0" y="1901"/>
                  <a:pt x="539" y="2471"/>
                  <a:pt x="1235" y="2471"/>
                </a:cubicBezTo>
                <a:lnTo>
                  <a:pt x="8836" y="2471"/>
                </a:lnTo>
                <a:lnTo>
                  <a:pt x="8836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1"/>
          <p:cNvSpPr/>
          <p:nvPr/>
        </p:nvSpPr>
        <p:spPr>
          <a:xfrm>
            <a:off x="377845" y="299408"/>
            <a:ext cx="215861" cy="84263"/>
          </a:xfrm>
          <a:custGeom>
            <a:avLst/>
            <a:gdLst/>
            <a:ahLst/>
            <a:cxnLst/>
            <a:rect l="l" t="t" r="r" b="b"/>
            <a:pathLst>
              <a:path w="6494" h="2535" extrusionOk="0">
                <a:moveTo>
                  <a:pt x="1268" y="1"/>
                </a:moveTo>
                <a:cubicBezTo>
                  <a:pt x="571" y="1"/>
                  <a:pt x="1" y="571"/>
                  <a:pt x="1" y="1267"/>
                </a:cubicBezTo>
                <a:cubicBezTo>
                  <a:pt x="1" y="1964"/>
                  <a:pt x="571" y="2534"/>
                  <a:pt x="1268" y="2534"/>
                </a:cubicBezTo>
                <a:lnTo>
                  <a:pt x="6493" y="2534"/>
                </a:lnTo>
                <a:lnTo>
                  <a:pt x="6493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1"/>
          <p:cNvSpPr/>
          <p:nvPr/>
        </p:nvSpPr>
        <p:spPr>
          <a:xfrm>
            <a:off x="343109" y="773111"/>
            <a:ext cx="250596" cy="47400"/>
          </a:xfrm>
          <a:custGeom>
            <a:avLst/>
            <a:gdLst/>
            <a:ahLst/>
            <a:cxnLst/>
            <a:rect l="l" t="t" r="r" b="b"/>
            <a:pathLst>
              <a:path w="7539" h="1426" extrusionOk="0">
                <a:moveTo>
                  <a:pt x="697" y="1"/>
                </a:moveTo>
                <a:cubicBezTo>
                  <a:pt x="317" y="1"/>
                  <a:pt x="1" y="349"/>
                  <a:pt x="1" y="729"/>
                </a:cubicBezTo>
                <a:cubicBezTo>
                  <a:pt x="1" y="1109"/>
                  <a:pt x="317" y="1426"/>
                  <a:pt x="697" y="1426"/>
                </a:cubicBezTo>
                <a:lnTo>
                  <a:pt x="7538" y="1426"/>
                </a:lnTo>
                <a:lnTo>
                  <a:pt x="7538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1"/>
          <p:cNvSpPr/>
          <p:nvPr/>
        </p:nvSpPr>
        <p:spPr>
          <a:xfrm>
            <a:off x="538926" y="227842"/>
            <a:ext cx="572692" cy="593733"/>
          </a:xfrm>
          <a:custGeom>
            <a:avLst/>
            <a:gdLst/>
            <a:ahLst/>
            <a:cxnLst/>
            <a:rect l="l" t="t" r="r" b="b"/>
            <a:pathLst>
              <a:path w="17229" h="17862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0" y="17070"/>
                </a:lnTo>
                <a:cubicBezTo>
                  <a:pt x="0" y="17513"/>
                  <a:pt x="349" y="17861"/>
                  <a:pt x="792" y="17861"/>
                </a:cubicBezTo>
                <a:lnTo>
                  <a:pt x="5701" y="17861"/>
                </a:lnTo>
                <a:cubicBezTo>
                  <a:pt x="6207" y="16753"/>
                  <a:pt x="7316" y="15961"/>
                  <a:pt x="8614" y="15961"/>
                </a:cubicBezTo>
                <a:cubicBezTo>
                  <a:pt x="9913" y="15961"/>
                  <a:pt x="11021" y="16753"/>
                  <a:pt x="11496" y="17861"/>
                </a:cubicBezTo>
                <a:lnTo>
                  <a:pt x="17228" y="17861"/>
                </a:lnTo>
                <a:lnTo>
                  <a:pt x="17228" y="2090"/>
                </a:lnTo>
                <a:cubicBezTo>
                  <a:pt x="17228" y="950"/>
                  <a:pt x="16278" y="0"/>
                  <a:pt x="151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1"/>
          <p:cNvSpPr/>
          <p:nvPr/>
        </p:nvSpPr>
        <p:spPr>
          <a:xfrm>
            <a:off x="538926" y="227842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17228" y="2090"/>
                </a:lnTo>
                <a:cubicBezTo>
                  <a:pt x="17228" y="950"/>
                  <a:pt x="16310" y="0"/>
                  <a:pt x="15138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1"/>
          <p:cNvSpPr/>
          <p:nvPr/>
        </p:nvSpPr>
        <p:spPr>
          <a:xfrm>
            <a:off x="538926" y="384669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1"/>
          <p:cNvSpPr/>
          <p:nvPr/>
        </p:nvSpPr>
        <p:spPr>
          <a:xfrm>
            <a:off x="538926" y="540465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41"/>
          <p:cNvSpPr/>
          <p:nvPr/>
        </p:nvSpPr>
        <p:spPr>
          <a:xfrm>
            <a:off x="538926" y="702576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7062" y="2091"/>
                </a:lnTo>
                <a:cubicBezTo>
                  <a:pt x="7537" y="1838"/>
                  <a:pt x="8044" y="1679"/>
                  <a:pt x="8614" y="1679"/>
                </a:cubicBezTo>
                <a:cubicBezTo>
                  <a:pt x="9184" y="1679"/>
                  <a:pt x="9691" y="1838"/>
                  <a:pt x="10166" y="2091"/>
                </a:cubicBez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1"/>
          <p:cNvSpPr/>
          <p:nvPr/>
        </p:nvSpPr>
        <p:spPr>
          <a:xfrm>
            <a:off x="751562" y="789964"/>
            <a:ext cx="147419" cy="148450"/>
          </a:xfrm>
          <a:custGeom>
            <a:avLst/>
            <a:gdLst/>
            <a:ahLst/>
            <a:cxnLst/>
            <a:rect l="l" t="t" r="r" b="b"/>
            <a:pathLst>
              <a:path w="4435" h="4466" extrusionOk="0">
                <a:moveTo>
                  <a:pt x="2217" y="0"/>
                </a:moveTo>
                <a:cubicBezTo>
                  <a:pt x="982" y="0"/>
                  <a:pt x="0" y="1014"/>
                  <a:pt x="0" y="2249"/>
                </a:cubicBezTo>
                <a:cubicBezTo>
                  <a:pt x="0" y="3452"/>
                  <a:pt x="982" y="4466"/>
                  <a:pt x="2217" y="4466"/>
                </a:cubicBezTo>
                <a:cubicBezTo>
                  <a:pt x="3452" y="4466"/>
                  <a:pt x="4434" y="3452"/>
                  <a:pt x="4434" y="2249"/>
                </a:cubicBezTo>
                <a:cubicBezTo>
                  <a:pt x="4434" y="1014"/>
                  <a:pt x="3452" y="0"/>
                  <a:pt x="221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1"/>
          <p:cNvSpPr txBox="1"/>
          <p:nvPr/>
        </p:nvSpPr>
        <p:spPr>
          <a:xfrm>
            <a:off x="1179950" y="254113"/>
            <a:ext cx="32904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CB775E"/>
                </a:solidFill>
              </a:rPr>
              <a:t>Exercise – 6.3 </a:t>
            </a:r>
            <a:r>
              <a:rPr lang="en" sz="2500" b="1">
                <a:solidFill>
                  <a:srgbClr val="2A3F51"/>
                </a:solidFill>
              </a:rPr>
              <a:t>(ans)</a:t>
            </a:r>
            <a:endParaRPr sz="2500" b="1">
              <a:solidFill>
                <a:srgbClr val="2A3F51"/>
              </a:solidFill>
            </a:endParaRPr>
          </a:p>
        </p:txBody>
      </p:sp>
      <p:sp>
        <p:nvSpPr>
          <p:cNvPr id="488" name="Google Shape;488;p41"/>
          <p:cNvSpPr txBox="1"/>
          <p:nvPr/>
        </p:nvSpPr>
        <p:spPr>
          <a:xfrm>
            <a:off x="1199850" y="1014150"/>
            <a:ext cx="6696600" cy="38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num1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endParaRPr sz="12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num2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endParaRPr sz="12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num1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num2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num1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num2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num1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num2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)):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num1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num2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lcm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endParaRPr sz="12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endParaRPr sz="12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"LCM of"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num1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"and"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num2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"is"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lcm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80" name="Google Shape;18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Recall: C Structured Code Segment</a:t>
            </a:r>
            <a:endParaRPr b="1"/>
          </a:p>
        </p:txBody>
      </p:sp>
      <p:pic>
        <p:nvPicPr>
          <p:cNvPr id="181" name="Google Shape;1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025" y="1140725"/>
            <a:ext cx="7641951" cy="38209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530E233-F30B-258A-F2E1-0E2FD782CEB6}"/>
                  </a:ext>
                </a:extLst>
              </p14:cNvPr>
              <p14:cNvContentPartPr/>
              <p14:nvPr/>
            </p14:nvContentPartPr>
            <p14:xfrm>
              <a:off x="1081080" y="523800"/>
              <a:ext cx="6515640" cy="4391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530E233-F30B-258A-F2E1-0E2FD782CE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1720" y="514440"/>
                <a:ext cx="6534360" cy="4410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94" name="Google Shape;494;p42"/>
          <p:cNvSpPr/>
          <p:nvPr/>
        </p:nvSpPr>
        <p:spPr>
          <a:xfrm>
            <a:off x="136788" y="611000"/>
            <a:ext cx="456917" cy="90579"/>
          </a:xfrm>
          <a:custGeom>
            <a:avLst/>
            <a:gdLst/>
            <a:ahLst/>
            <a:cxnLst/>
            <a:rect l="l" t="t" r="r" b="b"/>
            <a:pathLst>
              <a:path w="13746" h="2725" extrusionOk="0">
                <a:moveTo>
                  <a:pt x="1362" y="1"/>
                </a:moveTo>
                <a:cubicBezTo>
                  <a:pt x="602" y="1"/>
                  <a:pt x="1" y="634"/>
                  <a:pt x="1" y="1362"/>
                </a:cubicBezTo>
                <a:cubicBezTo>
                  <a:pt x="1" y="2122"/>
                  <a:pt x="602" y="2724"/>
                  <a:pt x="1362" y="2724"/>
                </a:cubicBezTo>
                <a:lnTo>
                  <a:pt x="13745" y="2724"/>
                </a:lnTo>
                <a:lnTo>
                  <a:pt x="13745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2"/>
          <p:cNvSpPr/>
          <p:nvPr/>
        </p:nvSpPr>
        <p:spPr>
          <a:xfrm>
            <a:off x="299963" y="457298"/>
            <a:ext cx="293742" cy="82169"/>
          </a:xfrm>
          <a:custGeom>
            <a:avLst/>
            <a:gdLst/>
            <a:ahLst/>
            <a:cxnLst/>
            <a:rect l="l" t="t" r="r" b="b"/>
            <a:pathLst>
              <a:path w="8837" h="2472" extrusionOk="0">
                <a:moveTo>
                  <a:pt x="1235" y="1"/>
                </a:moveTo>
                <a:cubicBezTo>
                  <a:pt x="539" y="1"/>
                  <a:pt x="0" y="539"/>
                  <a:pt x="0" y="1236"/>
                </a:cubicBezTo>
                <a:cubicBezTo>
                  <a:pt x="0" y="1901"/>
                  <a:pt x="539" y="2471"/>
                  <a:pt x="1235" y="2471"/>
                </a:cubicBezTo>
                <a:lnTo>
                  <a:pt x="8836" y="2471"/>
                </a:lnTo>
                <a:lnTo>
                  <a:pt x="8836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2"/>
          <p:cNvSpPr/>
          <p:nvPr/>
        </p:nvSpPr>
        <p:spPr>
          <a:xfrm>
            <a:off x="377845" y="299408"/>
            <a:ext cx="215861" cy="84263"/>
          </a:xfrm>
          <a:custGeom>
            <a:avLst/>
            <a:gdLst/>
            <a:ahLst/>
            <a:cxnLst/>
            <a:rect l="l" t="t" r="r" b="b"/>
            <a:pathLst>
              <a:path w="6494" h="2535" extrusionOk="0">
                <a:moveTo>
                  <a:pt x="1268" y="1"/>
                </a:moveTo>
                <a:cubicBezTo>
                  <a:pt x="571" y="1"/>
                  <a:pt x="1" y="571"/>
                  <a:pt x="1" y="1267"/>
                </a:cubicBezTo>
                <a:cubicBezTo>
                  <a:pt x="1" y="1964"/>
                  <a:pt x="571" y="2534"/>
                  <a:pt x="1268" y="2534"/>
                </a:cubicBezTo>
                <a:lnTo>
                  <a:pt x="6493" y="2534"/>
                </a:lnTo>
                <a:lnTo>
                  <a:pt x="6493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2"/>
          <p:cNvSpPr/>
          <p:nvPr/>
        </p:nvSpPr>
        <p:spPr>
          <a:xfrm>
            <a:off x="343109" y="773111"/>
            <a:ext cx="250596" cy="47400"/>
          </a:xfrm>
          <a:custGeom>
            <a:avLst/>
            <a:gdLst/>
            <a:ahLst/>
            <a:cxnLst/>
            <a:rect l="l" t="t" r="r" b="b"/>
            <a:pathLst>
              <a:path w="7539" h="1426" extrusionOk="0">
                <a:moveTo>
                  <a:pt x="697" y="1"/>
                </a:moveTo>
                <a:cubicBezTo>
                  <a:pt x="317" y="1"/>
                  <a:pt x="1" y="349"/>
                  <a:pt x="1" y="729"/>
                </a:cubicBezTo>
                <a:cubicBezTo>
                  <a:pt x="1" y="1109"/>
                  <a:pt x="317" y="1426"/>
                  <a:pt x="697" y="1426"/>
                </a:cubicBezTo>
                <a:lnTo>
                  <a:pt x="7538" y="1426"/>
                </a:lnTo>
                <a:lnTo>
                  <a:pt x="7538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2"/>
          <p:cNvSpPr/>
          <p:nvPr/>
        </p:nvSpPr>
        <p:spPr>
          <a:xfrm>
            <a:off x="538926" y="227842"/>
            <a:ext cx="572692" cy="593733"/>
          </a:xfrm>
          <a:custGeom>
            <a:avLst/>
            <a:gdLst/>
            <a:ahLst/>
            <a:cxnLst/>
            <a:rect l="l" t="t" r="r" b="b"/>
            <a:pathLst>
              <a:path w="17229" h="17862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0" y="17070"/>
                </a:lnTo>
                <a:cubicBezTo>
                  <a:pt x="0" y="17513"/>
                  <a:pt x="349" y="17861"/>
                  <a:pt x="792" y="17861"/>
                </a:cubicBezTo>
                <a:lnTo>
                  <a:pt x="5701" y="17861"/>
                </a:lnTo>
                <a:cubicBezTo>
                  <a:pt x="6207" y="16753"/>
                  <a:pt x="7316" y="15961"/>
                  <a:pt x="8614" y="15961"/>
                </a:cubicBezTo>
                <a:cubicBezTo>
                  <a:pt x="9913" y="15961"/>
                  <a:pt x="11021" y="16753"/>
                  <a:pt x="11496" y="17861"/>
                </a:cubicBezTo>
                <a:lnTo>
                  <a:pt x="17228" y="17861"/>
                </a:lnTo>
                <a:lnTo>
                  <a:pt x="17228" y="2090"/>
                </a:lnTo>
                <a:cubicBezTo>
                  <a:pt x="17228" y="950"/>
                  <a:pt x="16278" y="0"/>
                  <a:pt x="151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2"/>
          <p:cNvSpPr/>
          <p:nvPr/>
        </p:nvSpPr>
        <p:spPr>
          <a:xfrm>
            <a:off x="538926" y="227842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17228" y="2090"/>
                </a:lnTo>
                <a:cubicBezTo>
                  <a:pt x="17228" y="950"/>
                  <a:pt x="16310" y="0"/>
                  <a:pt x="15138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42"/>
          <p:cNvSpPr/>
          <p:nvPr/>
        </p:nvSpPr>
        <p:spPr>
          <a:xfrm>
            <a:off x="538926" y="384669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2"/>
          <p:cNvSpPr/>
          <p:nvPr/>
        </p:nvSpPr>
        <p:spPr>
          <a:xfrm>
            <a:off x="538926" y="540465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2"/>
          <p:cNvSpPr/>
          <p:nvPr/>
        </p:nvSpPr>
        <p:spPr>
          <a:xfrm>
            <a:off x="538926" y="702576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7062" y="2091"/>
                </a:lnTo>
                <a:cubicBezTo>
                  <a:pt x="7537" y="1838"/>
                  <a:pt x="8044" y="1679"/>
                  <a:pt x="8614" y="1679"/>
                </a:cubicBezTo>
                <a:cubicBezTo>
                  <a:pt x="9184" y="1679"/>
                  <a:pt x="9691" y="1838"/>
                  <a:pt x="10166" y="2091"/>
                </a:cubicBez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2"/>
          <p:cNvSpPr/>
          <p:nvPr/>
        </p:nvSpPr>
        <p:spPr>
          <a:xfrm>
            <a:off x="751562" y="789964"/>
            <a:ext cx="147419" cy="148450"/>
          </a:xfrm>
          <a:custGeom>
            <a:avLst/>
            <a:gdLst/>
            <a:ahLst/>
            <a:cxnLst/>
            <a:rect l="l" t="t" r="r" b="b"/>
            <a:pathLst>
              <a:path w="4435" h="4466" extrusionOk="0">
                <a:moveTo>
                  <a:pt x="2217" y="0"/>
                </a:moveTo>
                <a:cubicBezTo>
                  <a:pt x="982" y="0"/>
                  <a:pt x="0" y="1014"/>
                  <a:pt x="0" y="2249"/>
                </a:cubicBezTo>
                <a:cubicBezTo>
                  <a:pt x="0" y="3452"/>
                  <a:pt x="982" y="4466"/>
                  <a:pt x="2217" y="4466"/>
                </a:cubicBezTo>
                <a:cubicBezTo>
                  <a:pt x="3452" y="4466"/>
                  <a:pt x="4434" y="3452"/>
                  <a:pt x="4434" y="2249"/>
                </a:cubicBezTo>
                <a:cubicBezTo>
                  <a:pt x="4434" y="1014"/>
                  <a:pt x="3452" y="0"/>
                  <a:pt x="221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42"/>
          <p:cNvSpPr txBox="1"/>
          <p:nvPr/>
        </p:nvSpPr>
        <p:spPr>
          <a:xfrm>
            <a:off x="1179950" y="254113"/>
            <a:ext cx="32904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CB775E"/>
                </a:solidFill>
              </a:rPr>
              <a:t>Exercise – 6.4</a:t>
            </a:r>
            <a:endParaRPr sz="2500" b="1">
              <a:solidFill>
                <a:srgbClr val="CB775E"/>
              </a:solidFill>
            </a:endParaRPr>
          </a:p>
        </p:txBody>
      </p:sp>
      <p:sp>
        <p:nvSpPr>
          <p:cNvPr id="505" name="Google Shape;505;p42"/>
          <p:cNvSpPr txBox="1"/>
          <p:nvPr/>
        </p:nvSpPr>
        <p:spPr>
          <a:xfrm>
            <a:off x="1120250" y="1204575"/>
            <a:ext cx="6854100" cy="3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Take a List as input and find its MEX.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MEX is smallest non-negative number that isn’t present in the list.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Input_1:</a:t>
            </a:r>
            <a:r>
              <a:rPr lang="en" sz="1800">
                <a:solidFill>
                  <a:schemeClr val="dk1"/>
                </a:solidFill>
              </a:rPr>
              <a:t> [2, 1, 4, 0, 5]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Output_1: </a:t>
            </a:r>
            <a:r>
              <a:rPr lang="en" sz="1800">
                <a:solidFill>
                  <a:schemeClr val="dk1"/>
                </a:solidFill>
              </a:rPr>
              <a:t>3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Input_2:</a:t>
            </a:r>
            <a:r>
              <a:rPr lang="en" sz="1800">
                <a:solidFill>
                  <a:schemeClr val="dk1"/>
                </a:solidFill>
              </a:rPr>
              <a:t> [2, 1, 4, 0, 5, 3]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Output_2: </a:t>
            </a:r>
            <a:r>
              <a:rPr lang="en" sz="1800">
                <a:solidFill>
                  <a:schemeClr val="dk1"/>
                </a:solidFill>
              </a:rPr>
              <a:t>6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06" name="Google Shape;506;p42"/>
          <p:cNvSpPr txBox="1"/>
          <p:nvPr/>
        </p:nvSpPr>
        <p:spPr>
          <a:xfrm>
            <a:off x="4087675" y="2324825"/>
            <a:ext cx="4384800" cy="21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Hints:</a:t>
            </a:r>
            <a:r>
              <a:rPr lang="en" sz="1800">
                <a:solidFill>
                  <a:schemeClr val="dk2"/>
                </a:solidFill>
              </a:rPr>
              <a:t> you can sort the List using the function </a:t>
            </a:r>
            <a:r>
              <a:rPr lang="en" sz="1800">
                <a:solidFill>
                  <a:schemeClr val="dk1"/>
                </a:solidFill>
              </a:rPr>
              <a:t>sort()</a:t>
            </a:r>
            <a:r>
              <a:rPr lang="en" sz="1800">
                <a:solidFill>
                  <a:schemeClr val="dk2"/>
                </a:solidFill>
              </a:rPr>
              <a:t>, then find out the mex using a loop, but how? Think yourself.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= [5, 2, 4]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A.sort()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print(A) → [2, 4, 5]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136788" y="611000"/>
            <a:ext cx="456917" cy="90579"/>
          </a:xfrm>
          <a:custGeom>
            <a:avLst/>
            <a:gdLst/>
            <a:ahLst/>
            <a:cxnLst/>
            <a:rect l="l" t="t" r="r" b="b"/>
            <a:pathLst>
              <a:path w="13746" h="2725" extrusionOk="0">
                <a:moveTo>
                  <a:pt x="1362" y="1"/>
                </a:moveTo>
                <a:cubicBezTo>
                  <a:pt x="602" y="1"/>
                  <a:pt x="1" y="634"/>
                  <a:pt x="1" y="1362"/>
                </a:cubicBezTo>
                <a:cubicBezTo>
                  <a:pt x="1" y="2122"/>
                  <a:pt x="602" y="2724"/>
                  <a:pt x="1362" y="2724"/>
                </a:cubicBezTo>
                <a:lnTo>
                  <a:pt x="13745" y="2724"/>
                </a:lnTo>
                <a:lnTo>
                  <a:pt x="13745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299963" y="457298"/>
            <a:ext cx="293742" cy="82169"/>
          </a:xfrm>
          <a:custGeom>
            <a:avLst/>
            <a:gdLst/>
            <a:ahLst/>
            <a:cxnLst/>
            <a:rect l="l" t="t" r="r" b="b"/>
            <a:pathLst>
              <a:path w="8837" h="2472" extrusionOk="0">
                <a:moveTo>
                  <a:pt x="1235" y="1"/>
                </a:moveTo>
                <a:cubicBezTo>
                  <a:pt x="539" y="1"/>
                  <a:pt x="0" y="539"/>
                  <a:pt x="0" y="1236"/>
                </a:cubicBezTo>
                <a:cubicBezTo>
                  <a:pt x="0" y="1901"/>
                  <a:pt x="539" y="2471"/>
                  <a:pt x="1235" y="2471"/>
                </a:cubicBezTo>
                <a:lnTo>
                  <a:pt x="8836" y="2471"/>
                </a:lnTo>
                <a:lnTo>
                  <a:pt x="8836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377845" y="299408"/>
            <a:ext cx="215861" cy="84263"/>
          </a:xfrm>
          <a:custGeom>
            <a:avLst/>
            <a:gdLst/>
            <a:ahLst/>
            <a:cxnLst/>
            <a:rect l="l" t="t" r="r" b="b"/>
            <a:pathLst>
              <a:path w="6494" h="2535" extrusionOk="0">
                <a:moveTo>
                  <a:pt x="1268" y="1"/>
                </a:moveTo>
                <a:cubicBezTo>
                  <a:pt x="571" y="1"/>
                  <a:pt x="1" y="571"/>
                  <a:pt x="1" y="1267"/>
                </a:cubicBezTo>
                <a:cubicBezTo>
                  <a:pt x="1" y="1964"/>
                  <a:pt x="571" y="2534"/>
                  <a:pt x="1268" y="2534"/>
                </a:cubicBezTo>
                <a:lnTo>
                  <a:pt x="6493" y="2534"/>
                </a:lnTo>
                <a:lnTo>
                  <a:pt x="6493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43109" y="773111"/>
            <a:ext cx="250596" cy="47400"/>
          </a:xfrm>
          <a:custGeom>
            <a:avLst/>
            <a:gdLst/>
            <a:ahLst/>
            <a:cxnLst/>
            <a:rect l="l" t="t" r="r" b="b"/>
            <a:pathLst>
              <a:path w="7539" h="1426" extrusionOk="0">
                <a:moveTo>
                  <a:pt x="697" y="1"/>
                </a:moveTo>
                <a:cubicBezTo>
                  <a:pt x="317" y="1"/>
                  <a:pt x="1" y="349"/>
                  <a:pt x="1" y="729"/>
                </a:cubicBezTo>
                <a:cubicBezTo>
                  <a:pt x="1" y="1109"/>
                  <a:pt x="317" y="1426"/>
                  <a:pt x="697" y="1426"/>
                </a:cubicBezTo>
                <a:lnTo>
                  <a:pt x="7538" y="1426"/>
                </a:lnTo>
                <a:lnTo>
                  <a:pt x="7538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538926" y="227842"/>
            <a:ext cx="572692" cy="593733"/>
          </a:xfrm>
          <a:custGeom>
            <a:avLst/>
            <a:gdLst/>
            <a:ahLst/>
            <a:cxnLst/>
            <a:rect l="l" t="t" r="r" b="b"/>
            <a:pathLst>
              <a:path w="17229" h="17862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0" y="17070"/>
                </a:lnTo>
                <a:cubicBezTo>
                  <a:pt x="0" y="17513"/>
                  <a:pt x="349" y="17861"/>
                  <a:pt x="792" y="17861"/>
                </a:cubicBezTo>
                <a:lnTo>
                  <a:pt x="5701" y="17861"/>
                </a:lnTo>
                <a:cubicBezTo>
                  <a:pt x="6207" y="16753"/>
                  <a:pt x="7316" y="15961"/>
                  <a:pt x="8614" y="15961"/>
                </a:cubicBezTo>
                <a:cubicBezTo>
                  <a:pt x="9913" y="15961"/>
                  <a:pt x="11021" y="16753"/>
                  <a:pt x="11496" y="17861"/>
                </a:cubicBezTo>
                <a:lnTo>
                  <a:pt x="17228" y="17861"/>
                </a:lnTo>
                <a:lnTo>
                  <a:pt x="17228" y="2090"/>
                </a:lnTo>
                <a:cubicBezTo>
                  <a:pt x="17228" y="950"/>
                  <a:pt x="16278" y="0"/>
                  <a:pt x="151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38926" y="227842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17228" y="2090"/>
                </a:lnTo>
                <a:cubicBezTo>
                  <a:pt x="17228" y="950"/>
                  <a:pt x="16310" y="0"/>
                  <a:pt x="15138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538926" y="384669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/>
          <p:nvPr/>
        </p:nvSpPr>
        <p:spPr>
          <a:xfrm>
            <a:off x="538926" y="540465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3"/>
          <p:cNvSpPr/>
          <p:nvPr/>
        </p:nvSpPr>
        <p:spPr>
          <a:xfrm>
            <a:off x="538926" y="702576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7062" y="2091"/>
                </a:lnTo>
                <a:cubicBezTo>
                  <a:pt x="7537" y="1838"/>
                  <a:pt x="8044" y="1679"/>
                  <a:pt x="8614" y="1679"/>
                </a:cubicBezTo>
                <a:cubicBezTo>
                  <a:pt x="9184" y="1679"/>
                  <a:pt x="9691" y="1838"/>
                  <a:pt x="10166" y="2091"/>
                </a:cubicBez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3"/>
          <p:cNvSpPr/>
          <p:nvPr/>
        </p:nvSpPr>
        <p:spPr>
          <a:xfrm>
            <a:off x="751562" y="789964"/>
            <a:ext cx="147419" cy="148450"/>
          </a:xfrm>
          <a:custGeom>
            <a:avLst/>
            <a:gdLst/>
            <a:ahLst/>
            <a:cxnLst/>
            <a:rect l="l" t="t" r="r" b="b"/>
            <a:pathLst>
              <a:path w="4435" h="4466" extrusionOk="0">
                <a:moveTo>
                  <a:pt x="2217" y="0"/>
                </a:moveTo>
                <a:cubicBezTo>
                  <a:pt x="982" y="0"/>
                  <a:pt x="0" y="1014"/>
                  <a:pt x="0" y="2249"/>
                </a:cubicBezTo>
                <a:cubicBezTo>
                  <a:pt x="0" y="3452"/>
                  <a:pt x="982" y="4466"/>
                  <a:pt x="2217" y="4466"/>
                </a:cubicBezTo>
                <a:cubicBezTo>
                  <a:pt x="3452" y="4466"/>
                  <a:pt x="4434" y="3452"/>
                  <a:pt x="4434" y="2249"/>
                </a:cubicBezTo>
                <a:cubicBezTo>
                  <a:pt x="4434" y="1014"/>
                  <a:pt x="3452" y="0"/>
                  <a:pt x="221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3"/>
          <p:cNvSpPr txBox="1"/>
          <p:nvPr/>
        </p:nvSpPr>
        <p:spPr>
          <a:xfrm>
            <a:off x="1179950" y="254113"/>
            <a:ext cx="32904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CB775E"/>
                </a:solidFill>
              </a:rPr>
              <a:t>Exercise – 6.4 </a:t>
            </a:r>
            <a:r>
              <a:rPr lang="en" sz="2500" b="1">
                <a:solidFill>
                  <a:srgbClr val="2A3F51"/>
                </a:solidFill>
              </a:rPr>
              <a:t>(ans)</a:t>
            </a:r>
            <a:endParaRPr sz="2500" b="1">
              <a:solidFill>
                <a:srgbClr val="2A3F51"/>
              </a:solidFill>
            </a:endParaRPr>
          </a:p>
        </p:txBody>
      </p:sp>
      <p:sp>
        <p:nvSpPr>
          <p:cNvPr id="523" name="Google Shape;523;p43"/>
          <p:cNvSpPr txBox="1"/>
          <p:nvPr/>
        </p:nvSpPr>
        <p:spPr>
          <a:xfrm>
            <a:off x="1199850" y="1014150"/>
            <a:ext cx="5910900" cy="38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arr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arr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arr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sort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mex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5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idx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arr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idx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mex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mex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5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mex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29" name="Google Shape;529;p44"/>
          <p:cNvSpPr/>
          <p:nvPr/>
        </p:nvSpPr>
        <p:spPr>
          <a:xfrm>
            <a:off x="136788" y="611000"/>
            <a:ext cx="456917" cy="90579"/>
          </a:xfrm>
          <a:custGeom>
            <a:avLst/>
            <a:gdLst/>
            <a:ahLst/>
            <a:cxnLst/>
            <a:rect l="l" t="t" r="r" b="b"/>
            <a:pathLst>
              <a:path w="13746" h="2725" extrusionOk="0">
                <a:moveTo>
                  <a:pt x="1362" y="1"/>
                </a:moveTo>
                <a:cubicBezTo>
                  <a:pt x="602" y="1"/>
                  <a:pt x="1" y="634"/>
                  <a:pt x="1" y="1362"/>
                </a:cubicBezTo>
                <a:cubicBezTo>
                  <a:pt x="1" y="2122"/>
                  <a:pt x="602" y="2724"/>
                  <a:pt x="1362" y="2724"/>
                </a:cubicBezTo>
                <a:lnTo>
                  <a:pt x="13745" y="2724"/>
                </a:lnTo>
                <a:lnTo>
                  <a:pt x="13745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44"/>
          <p:cNvSpPr/>
          <p:nvPr/>
        </p:nvSpPr>
        <p:spPr>
          <a:xfrm>
            <a:off x="299963" y="457298"/>
            <a:ext cx="293742" cy="82169"/>
          </a:xfrm>
          <a:custGeom>
            <a:avLst/>
            <a:gdLst/>
            <a:ahLst/>
            <a:cxnLst/>
            <a:rect l="l" t="t" r="r" b="b"/>
            <a:pathLst>
              <a:path w="8837" h="2472" extrusionOk="0">
                <a:moveTo>
                  <a:pt x="1235" y="1"/>
                </a:moveTo>
                <a:cubicBezTo>
                  <a:pt x="539" y="1"/>
                  <a:pt x="0" y="539"/>
                  <a:pt x="0" y="1236"/>
                </a:cubicBezTo>
                <a:cubicBezTo>
                  <a:pt x="0" y="1901"/>
                  <a:pt x="539" y="2471"/>
                  <a:pt x="1235" y="2471"/>
                </a:cubicBezTo>
                <a:lnTo>
                  <a:pt x="8836" y="2471"/>
                </a:lnTo>
                <a:lnTo>
                  <a:pt x="8836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4"/>
          <p:cNvSpPr/>
          <p:nvPr/>
        </p:nvSpPr>
        <p:spPr>
          <a:xfrm>
            <a:off x="377845" y="299408"/>
            <a:ext cx="215861" cy="84263"/>
          </a:xfrm>
          <a:custGeom>
            <a:avLst/>
            <a:gdLst/>
            <a:ahLst/>
            <a:cxnLst/>
            <a:rect l="l" t="t" r="r" b="b"/>
            <a:pathLst>
              <a:path w="6494" h="2535" extrusionOk="0">
                <a:moveTo>
                  <a:pt x="1268" y="1"/>
                </a:moveTo>
                <a:cubicBezTo>
                  <a:pt x="571" y="1"/>
                  <a:pt x="1" y="571"/>
                  <a:pt x="1" y="1267"/>
                </a:cubicBezTo>
                <a:cubicBezTo>
                  <a:pt x="1" y="1964"/>
                  <a:pt x="571" y="2534"/>
                  <a:pt x="1268" y="2534"/>
                </a:cubicBezTo>
                <a:lnTo>
                  <a:pt x="6493" y="2534"/>
                </a:lnTo>
                <a:lnTo>
                  <a:pt x="6493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4"/>
          <p:cNvSpPr/>
          <p:nvPr/>
        </p:nvSpPr>
        <p:spPr>
          <a:xfrm>
            <a:off x="343109" y="773111"/>
            <a:ext cx="250596" cy="47400"/>
          </a:xfrm>
          <a:custGeom>
            <a:avLst/>
            <a:gdLst/>
            <a:ahLst/>
            <a:cxnLst/>
            <a:rect l="l" t="t" r="r" b="b"/>
            <a:pathLst>
              <a:path w="7539" h="1426" extrusionOk="0">
                <a:moveTo>
                  <a:pt x="697" y="1"/>
                </a:moveTo>
                <a:cubicBezTo>
                  <a:pt x="317" y="1"/>
                  <a:pt x="1" y="349"/>
                  <a:pt x="1" y="729"/>
                </a:cubicBezTo>
                <a:cubicBezTo>
                  <a:pt x="1" y="1109"/>
                  <a:pt x="317" y="1426"/>
                  <a:pt x="697" y="1426"/>
                </a:cubicBezTo>
                <a:lnTo>
                  <a:pt x="7538" y="1426"/>
                </a:lnTo>
                <a:lnTo>
                  <a:pt x="7538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4"/>
          <p:cNvSpPr/>
          <p:nvPr/>
        </p:nvSpPr>
        <p:spPr>
          <a:xfrm>
            <a:off x="538926" y="227842"/>
            <a:ext cx="572692" cy="593733"/>
          </a:xfrm>
          <a:custGeom>
            <a:avLst/>
            <a:gdLst/>
            <a:ahLst/>
            <a:cxnLst/>
            <a:rect l="l" t="t" r="r" b="b"/>
            <a:pathLst>
              <a:path w="17229" h="17862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0" y="17070"/>
                </a:lnTo>
                <a:cubicBezTo>
                  <a:pt x="0" y="17513"/>
                  <a:pt x="349" y="17861"/>
                  <a:pt x="792" y="17861"/>
                </a:cubicBezTo>
                <a:lnTo>
                  <a:pt x="5701" y="17861"/>
                </a:lnTo>
                <a:cubicBezTo>
                  <a:pt x="6207" y="16753"/>
                  <a:pt x="7316" y="15961"/>
                  <a:pt x="8614" y="15961"/>
                </a:cubicBezTo>
                <a:cubicBezTo>
                  <a:pt x="9913" y="15961"/>
                  <a:pt x="11021" y="16753"/>
                  <a:pt x="11496" y="17861"/>
                </a:cubicBezTo>
                <a:lnTo>
                  <a:pt x="17228" y="17861"/>
                </a:lnTo>
                <a:lnTo>
                  <a:pt x="17228" y="2090"/>
                </a:lnTo>
                <a:cubicBezTo>
                  <a:pt x="17228" y="950"/>
                  <a:pt x="16278" y="0"/>
                  <a:pt x="151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4"/>
          <p:cNvSpPr/>
          <p:nvPr/>
        </p:nvSpPr>
        <p:spPr>
          <a:xfrm>
            <a:off x="538926" y="227842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17228" y="2090"/>
                </a:lnTo>
                <a:cubicBezTo>
                  <a:pt x="17228" y="950"/>
                  <a:pt x="16310" y="0"/>
                  <a:pt x="15138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4"/>
          <p:cNvSpPr/>
          <p:nvPr/>
        </p:nvSpPr>
        <p:spPr>
          <a:xfrm>
            <a:off x="538926" y="384669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4"/>
          <p:cNvSpPr/>
          <p:nvPr/>
        </p:nvSpPr>
        <p:spPr>
          <a:xfrm>
            <a:off x="538926" y="540465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4"/>
          <p:cNvSpPr/>
          <p:nvPr/>
        </p:nvSpPr>
        <p:spPr>
          <a:xfrm>
            <a:off x="538926" y="702576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7062" y="2091"/>
                </a:lnTo>
                <a:cubicBezTo>
                  <a:pt x="7537" y="1838"/>
                  <a:pt x="8044" y="1679"/>
                  <a:pt x="8614" y="1679"/>
                </a:cubicBezTo>
                <a:cubicBezTo>
                  <a:pt x="9184" y="1679"/>
                  <a:pt x="9691" y="1838"/>
                  <a:pt x="10166" y="2091"/>
                </a:cubicBez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4"/>
          <p:cNvSpPr/>
          <p:nvPr/>
        </p:nvSpPr>
        <p:spPr>
          <a:xfrm>
            <a:off x="751562" y="789964"/>
            <a:ext cx="147419" cy="148450"/>
          </a:xfrm>
          <a:custGeom>
            <a:avLst/>
            <a:gdLst/>
            <a:ahLst/>
            <a:cxnLst/>
            <a:rect l="l" t="t" r="r" b="b"/>
            <a:pathLst>
              <a:path w="4435" h="4466" extrusionOk="0">
                <a:moveTo>
                  <a:pt x="2217" y="0"/>
                </a:moveTo>
                <a:cubicBezTo>
                  <a:pt x="982" y="0"/>
                  <a:pt x="0" y="1014"/>
                  <a:pt x="0" y="2249"/>
                </a:cubicBezTo>
                <a:cubicBezTo>
                  <a:pt x="0" y="3452"/>
                  <a:pt x="982" y="4466"/>
                  <a:pt x="2217" y="4466"/>
                </a:cubicBezTo>
                <a:cubicBezTo>
                  <a:pt x="3452" y="4466"/>
                  <a:pt x="4434" y="3452"/>
                  <a:pt x="4434" y="2249"/>
                </a:cubicBezTo>
                <a:cubicBezTo>
                  <a:pt x="4434" y="1014"/>
                  <a:pt x="3452" y="0"/>
                  <a:pt x="221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4"/>
          <p:cNvSpPr txBox="1"/>
          <p:nvPr/>
        </p:nvSpPr>
        <p:spPr>
          <a:xfrm>
            <a:off x="1179950" y="254113"/>
            <a:ext cx="32904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CB775E"/>
                </a:solidFill>
              </a:rPr>
              <a:t>Exercise – 6.5</a:t>
            </a:r>
            <a:endParaRPr sz="2500" b="1">
              <a:solidFill>
                <a:srgbClr val="CB775E"/>
              </a:solidFill>
            </a:endParaRPr>
          </a:p>
        </p:txBody>
      </p:sp>
      <p:sp>
        <p:nvSpPr>
          <p:cNvPr id="540" name="Google Shape;540;p44"/>
          <p:cNvSpPr txBox="1"/>
          <p:nvPr/>
        </p:nvSpPr>
        <p:spPr>
          <a:xfrm>
            <a:off x="1120250" y="823575"/>
            <a:ext cx="6854100" cy="3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You are given a phone number as a string. Report as </a:t>
            </a:r>
            <a:r>
              <a:rPr lang="en" sz="2000" b="1">
                <a:solidFill>
                  <a:schemeClr val="dk1"/>
                </a:solidFill>
              </a:rPr>
              <a:t>“INV”</a:t>
            </a:r>
            <a:r>
              <a:rPr lang="en" sz="2000">
                <a:solidFill>
                  <a:schemeClr val="dk1"/>
                </a:solidFill>
              </a:rPr>
              <a:t> if the number is invalid. Otherwise find out its operator company name. Every valid number has exact 11 digits and first 3 digits decide it’s operator company name. Here is the list of valid operators &amp; their codes:</a:t>
            </a:r>
            <a:endParaRPr sz="20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Grameenphone → ‘017’ or ‘013’</a:t>
            </a:r>
            <a:endParaRPr sz="20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Teletalk → ‘015’</a:t>
            </a:r>
            <a:endParaRPr sz="20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Banglalink →’014’ or ‘019’</a:t>
            </a:r>
            <a:endParaRPr sz="20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Airtel →’016’</a:t>
            </a:r>
            <a:endParaRPr sz="20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Robi →’018’</a:t>
            </a:r>
            <a:endParaRPr sz="20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</a:rPr>
              <a:t>Sample Input: "01411111111"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</a:rPr>
              <a:t>Sample Output: “Banglalink”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541" name="Google Shape;541;p44"/>
          <p:cNvSpPr txBox="1"/>
          <p:nvPr/>
        </p:nvSpPr>
        <p:spPr>
          <a:xfrm rot="-2057849">
            <a:off x="6327554" y="3317528"/>
            <a:ext cx="2676357" cy="1156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7823E4"/>
                </a:solidFill>
              </a:rPr>
              <a:t>Solve the Problem using </a:t>
            </a:r>
            <a:r>
              <a:rPr lang="en" sz="2300" b="1">
                <a:solidFill>
                  <a:srgbClr val="7823E4"/>
                </a:solidFill>
              </a:rPr>
              <a:t>match</a:t>
            </a:r>
            <a:r>
              <a:rPr lang="en" sz="2000" b="1">
                <a:solidFill>
                  <a:srgbClr val="7823E4"/>
                </a:solidFill>
              </a:rPr>
              <a:t> case</a:t>
            </a:r>
            <a:endParaRPr sz="2000" b="1">
              <a:solidFill>
                <a:srgbClr val="7823E4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47" name="Google Shape;547;p45"/>
          <p:cNvSpPr/>
          <p:nvPr/>
        </p:nvSpPr>
        <p:spPr>
          <a:xfrm>
            <a:off x="136788" y="611000"/>
            <a:ext cx="456917" cy="90579"/>
          </a:xfrm>
          <a:custGeom>
            <a:avLst/>
            <a:gdLst/>
            <a:ahLst/>
            <a:cxnLst/>
            <a:rect l="l" t="t" r="r" b="b"/>
            <a:pathLst>
              <a:path w="13746" h="2725" extrusionOk="0">
                <a:moveTo>
                  <a:pt x="1362" y="1"/>
                </a:moveTo>
                <a:cubicBezTo>
                  <a:pt x="602" y="1"/>
                  <a:pt x="1" y="634"/>
                  <a:pt x="1" y="1362"/>
                </a:cubicBezTo>
                <a:cubicBezTo>
                  <a:pt x="1" y="2122"/>
                  <a:pt x="602" y="2724"/>
                  <a:pt x="1362" y="2724"/>
                </a:cubicBezTo>
                <a:lnTo>
                  <a:pt x="13745" y="2724"/>
                </a:lnTo>
                <a:lnTo>
                  <a:pt x="13745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5"/>
          <p:cNvSpPr/>
          <p:nvPr/>
        </p:nvSpPr>
        <p:spPr>
          <a:xfrm>
            <a:off x="299963" y="457298"/>
            <a:ext cx="293742" cy="82169"/>
          </a:xfrm>
          <a:custGeom>
            <a:avLst/>
            <a:gdLst/>
            <a:ahLst/>
            <a:cxnLst/>
            <a:rect l="l" t="t" r="r" b="b"/>
            <a:pathLst>
              <a:path w="8837" h="2472" extrusionOk="0">
                <a:moveTo>
                  <a:pt x="1235" y="1"/>
                </a:moveTo>
                <a:cubicBezTo>
                  <a:pt x="539" y="1"/>
                  <a:pt x="0" y="539"/>
                  <a:pt x="0" y="1236"/>
                </a:cubicBezTo>
                <a:cubicBezTo>
                  <a:pt x="0" y="1901"/>
                  <a:pt x="539" y="2471"/>
                  <a:pt x="1235" y="2471"/>
                </a:cubicBezTo>
                <a:lnTo>
                  <a:pt x="8836" y="2471"/>
                </a:lnTo>
                <a:lnTo>
                  <a:pt x="8836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5"/>
          <p:cNvSpPr/>
          <p:nvPr/>
        </p:nvSpPr>
        <p:spPr>
          <a:xfrm>
            <a:off x="377845" y="299408"/>
            <a:ext cx="215861" cy="84263"/>
          </a:xfrm>
          <a:custGeom>
            <a:avLst/>
            <a:gdLst/>
            <a:ahLst/>
            <a:cxnLst/>
            <a:rect l="l" t="t" r="r" b="b"/>
            <a:pathLst>
              <a:path w="6494" h="2535" extrusionOk="0">
                <a:moveTo>
                  <a:pt x="1268" y="1"/>
                </a:moveTo>
                <a:cubicBezTo>
                  <a:pt x="571" y="1"/>
                  <a:pt x="1" y="571"/>
                  <a:pt x="1" y="1267"/>
                </a:cubicBezTo>
                <a:cubicBezTo>
                  <a:pt x="1" y="1964"/>
                  <a:pt x="571" y="2534"/>
                  <a:pt x="1268" y="2534"/>
                </a:cubicBezTo>
                <a:lnTo>
                  <a:pt x="6493" y="2534"/>
                </a:lnTo>
                <a:lnTo>
                  <a:pt x="6493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45"/>
          <p:cNvSpPr/>
          <p:nvPr/>
        </p:nvSpPr>
        <p:spPr>
          <a:xfrm>
            <a:off x="343109" y="773111"/>
            <a:ext cx="250596" cy="47400"/>
          </a:xfrm>
          <a:custGeom>
            <a:avLst/>
            <a:gdLst/>
            <a:ahLst/>
            <a:cxnLst/>
            <a:rect l="l" t="t" r="r" b="b"/>
            <a:pathLst>
              <a:path w="7539" h="1426" extrusionOk="0">
                <a:moveTo>
                  <a:pt x="697" y="1"/>
                </a:moveTo>
                <a:cubicBezTo>
                  <a:pt x="317" y="1"/>
                  <a:pt x="1" y="349"/>
                  <a:pt x="1" y="729"/>
                </a:cubicBezTo>
                <a:cubicBezTo>
                  <a:pt x="1" y="1109"/>
                  <a:pt x="317" y="1426"/>
                  <a:pt x="697" y="1426"/>
                </a:cubicBezTo>
                <a:lnTo>
                  <a:pt x="7538" y="1426"/>
                </a:lnTo>
                <a:lnTo>
                  <a:pt x="7538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5"/>
          <p:cNvSpPr/>
          <p:nvPr/>
        </p:nvSpPr>
        <p:spPr>
          <a:xfrm>
            <a:off x="538926" y="227842"/>
            <a:ext cx="572692" cy="593733"/>
          </a:xfrm>
          <a:custGeom>
            <a:avLst/>
            <a:gdLst/>
            <a:ahLst/>
            <a:cxnLst/>
            <a:rect l="l" t="t" r="r" b="b"/>
            <a:pathLst>
              <a:path w="17229" h="17862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0" y="17070"/>
                </a:lnTo>
                <a:cubicBezTo>
                  <a:pt x="0" y="17513"/>
                  <a:pt x="349" y="17861"/>
                  <a:pt x="792" y="17861"/>
                </a:cubicBezTo>
                <a:lnTo>
                  <a:pt x="5701" y="17861"/>
                </a:lnTo>
                <a:cubicBezTo>
                  <a:pt x="6207" y="16753"/>
                  <a:pt x="7316" y="15961"/>
                  <a:pt x="8614" y="15961"/>
                </a:cubicBezTo>
                <a:cubicBezTo>
                  <a:pt x="9913" y="15961"/>
                  <a:pt x="11021" y="16753"/>
                  <a:pt x="11496" y="17861"/>
                </a:cubicBezTo>
                <a:lnTo>
                  <a:pt x="17228" y="17861"/>
                </a:lnTo>
                <a:lnTo>
                  <a:pt x="17228" y="2090"/>
                </a:lnTo>
                <a:cubicBezTo>
                  <a:pt x="17228" y="950"/>
                  <a:pt x="16278" y="0"/>
                  <a:pt x="151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5"/>
          <p:cNvSpPr/>
          <p:nvPr/>
        </p:nvSpPr>
        <p:spPr>
          <a:xfrm>
            <a:off x="538926" y="227842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2090" y="0"/>
                </a:moveTo>
                <a:cubicBezTo>
                  <a:pt x="919" y="0"/>
                  <a:pt x="0" y="950"/>
                  <a:pt x="0" y="2090"/>
                </a:cubicBezTo>
                <a:lnTo>
                  <a:pt x="17228" y="2090"/>
                </a:lnTo>
                <a:cubicBezTo>
                  <a:pt x="17228" y="950"/>
                  <a:pt x="16310" y="0"/>
                  <a:pt x="15138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5"/>
          <p:cNvSpPr/>
          <p:nvPr/>
        </p:nvSpPr>
        <p:spPr>
          <a:xfrm>
            <a:off x="538926" y="384669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5"/>
          <p:cNvSpPr/>
          <p:nvPr/>
        </p:nvSpPr>
        <p:spPr>
          <a:xfrm>
            <a:off x="538926" y="540465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45"/>
          <p:cNvSpPr/>
          <p:nvPr/>
        </p:nvSpPr>
        <p:spPr>
          <a:xfrm>
            <a:off x="538926" y="702576"/>
            <a:ext cx="572692" cy="69505"/>
          </a:xfrm>
          <a:custGeom>
            <a:avLst/>
            <a:gdLst/>
            <a:ahLst/>
            <a:cxnLst/>
            <a:rect l="l" t="t" r="r" b="b"/>
            <a:pathLst>
              <a:path w="17229" h="2091" extrusionOk="0">
                <a:moveTo>
                  <a:pt x="0" y="1"/>
                </a:moveTo>
                <a:lnTo>
                  <a:pt x="0" y="2091"/>
                </a:lnTo>
                <a:lnTo>
                  <a:pt x="7062" y="2091"/>
                </a:lnTo>
                <a:cubicBezTo>
                  <a:pt x="7537" y="1838"/>
                  <a:pt x="8044" y="1679"/>
                  <a:pt x="8614" y="1679"/>
                </a:cubicBezTo>
                <a:cubicBezTo>
                  <a:pt x="9184" y="1679"/>
                  <a:pt x="9691" y="1838"/>
                  <a:pt x="10166" y="2091"/>
                </a:cubicBezTo>
                <a:lnTo>
                  <a:pt x="17228" y="2091"/>
                </a:lnTo>
                <a:lnTo>
                  <a:pt x="172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45"/>
          <p:cNvSpPr/>
          <p:nvPr/>
        </p:nvSpPr>
        <p:spPr>
          <a:xfrm>
            <a:off x="751562" y="789964"/>
            <a:ext cx="147419" cy="148450"/>
          </a:xfrm>
          <a:custGeom>
            <a:avLst/>
            <a:gdLst/>
            <a:ahLst/>
            <a:cxnLst/>
            <a:rect l="l" t="t" r="r" b="b"/>
            <a:pathLst>
              <a:path w="4435" h="4466" extrusionOk="0">
                <a:moveTo>
                  <a:pt x="2217" y="0"/>
                </a:moveTo>
                <a:cubicBezTo>
                  <a:pt x="982" y="0"/>
                  <a:pt x="0" y="1014"/>
                  <a:pt x="0" y="2249"/>
                </a:cubicBezTo>
                <a:cubicBezTo>
                  <a:pt x="0" y="3452"/>
                  <a:pt x="982" y="4466"/>
                  <a:pt x="2217" y="4466"/>
                </a:cubicBezTo>
                <a:cubicBezTo>
                  <a:pt x="3452" y="4466"/>
                  <a:pt x="4434" y="3452"/>
                  <a:pt x="4434" y="2249"/>
                </a:cubicBezTo>
                <a:cubicBezTo>
                  <a:pt x="4434" y="1014"/>
                  <a:pt x="3452" y="0"/>
                  <a:pt x="221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5"/>
          <p:cNvSpPr txBox="1"/>
          <p:nvPr/>
        </p:nvSpPr>
        <p:spPr>
          <a:xfrm>
            <a:off x="1179950" y="254113"/>
            <a:ext cx="32904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CB775E"/>
                </a:solidFill>
              </a:rPr>
              <a:t>Exercise – 6.5 </a:t>
            </a:r>
            <a:r>
              <a:rPr lang="en" sz="2500" b="1">
                <a:solidFill>
                  <a:srgbClr val="2A3F51"/>
                </a:solidFill>
              </a:rPr>
              <a:t>(ans)</a:t>
            </a:r>
            <a:endParaRPr sz="2500" b="1">
              <a:solidFill>
                <a:srgbClr val="2A3F51"/>
              </a:solidFill>
            </a:endParaRPr>
          </a:p>
        </p:txBody>
      </p:sp>
      <p:sp>
        <p:nvSpPr>
          <p:cNvPr id="558" name="Google Shape;558;p45"/>
          <p:cNvSpPr txBox="1"/>
          <p:nvPr/>
        </p:nvSpPr>
        <p:spPr>
          <a:xfrm>
            <a:off x="1199850" y="1014150"/>
            <a:ext cx="3714900" cy="38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"INV"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match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[:</a:t>
            </a:r>
            <a:r>
              <a:rPr lang="en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"017"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"Grameenphone"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"013"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"Grameenphone"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"014"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"Banglalink"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"019"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"Banglalink"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9" name="Google Shape;559;p45"/>
          <p:cNvSpPr txBox="1"/>
          <p:nvPr/>
        </p:nvSpPr>
        <p:spPr>
          <a:xfrm>
            <a:off x="4933650" y="1014150"/>
            <a:ext cx="3714900" cy="38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"015"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"Teletalk"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"016"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"Airtel"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"018"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"Robi"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_: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"INV"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565" name="Google Shape;565;p46"/>
          <p:cNvSpPr txBox="1"/>
          <p:nvPr/>
        </p:nvSpPr>
        <p:spPr>
          <a:xfrm>
            <a:off x="946000" y="319303"/>
            <a:ext cx="6056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Resources</a:t>
            </a:r>
            <a:endParaRPr sz="30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66" name="Google Shape;566;p46"/>
          <p:cNvSpPr txBox="1"/>
          <p:nvPr/>
        </p:nvSpPr>
        <p:spPr>
          <a:xfrm>
            <a:off x="915475" y="1373200"/>
            <a:ext cx="6396300" cy="3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https://www.tutorialspoint.com/python/index.htm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https://www.w3resource.com/python/python-tutorial.php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https://www.w3resource.com/python-exercises/string/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https://www.w3schools.com/python/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7"/>
              </a:rPr>
              <a:t>https://www.geeksforgeeks.org/python-programming-language/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8"/>
              </a:rPr>
              <a:t>https://youtu.be/t2_Q2BRzeEE?si=OO6J_YNCZykedqsT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9"/>
              </a:rPr>
              <a:t>https://realpython.com/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Head First Python, 3rd Edition by Paul Barry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Automate the Boring Stuff with Python By Al Sweigart.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67" name="Google Shape;567;p46"/>
          <p:cNvSpPr/>
          <p:nvPr/>
        </p:nvSpPr>
        <p:spPr>
          <a:xfrm>
            <a:off x="208644" y="568111"/>
            <a:ext cx="747423" cy="379558"/>
          </a:xfrm>
          <a:custGeom>
            <a:avLst/>
            <a:gdLst/>
            <a:ahLst/>
            <a:cxnLst/>
            <a:rect l="l" t="t" r="r" b="b"/>
            <a:pathLst>
              <a:path w="30847" h="17387" extrusionOk="0">
                <a:moveTo>
                  <a:pt x="1" y="0"/>
                </a:moveTo>
                <a:lnTo>
                  <a:pt x="1" y="7474"/>
                </a:lnTo>
                <a:cubicBezTo>
                  <a:pt x="1" y="7854"/>
                  <a:pt x="128" y="8297"/>
                  <a:pt x="349" y="8677"/>
                </a:cubicBezTo>
                <a:cubicBezTo>
                  <a:pt x="603" y="9089"/>
                  <a:pt x="888" y="9406"/>
                  <a:pt x="1236" y="9596"/>
                </a:cubicBezTo>
                <a:lnTo>
                  <a:pt x="14220" y="17101"/>
                </a:lnTo>
                <a:cubicBezTo>
                  <a:pt x="14537" y="17291"/>
                  <a:pt x="14980" y="17386"/>
                  <a:pt x="15424" y="17386"/>
                </a:cubicBezTo>
                <a:cubicBezTo>
                  <a:pt x="15899" y="17386"/>
                  <a:pt x="16310" y="17291"/>
                  <a:pt x="16627" y="17101"/>
                </a:cubicBezTo>
                <a:lnTo>
                  <a:pt x="29643" y="9596"/>
                </a:lnTo>
                <a:cubicBezTo>
                  <a:pt x="29960" y="9406"/>
                  <a:pt x="30277" y="9089"/>
                  <a:pt x="30498" y="8677"/>
                </a:cubicBezTo>
                <a:cubicBezTo>
                  <a:pt x="30720" y="8297"/>
                  <a:pt x="30847" y="7854"/>
                  <a:pt x="30847" y="7506"/>
                </a:cubicBezTo>
                <a:lnTo>
                  <a:pt x="30847" y="0"/>
                </a:lnTo>
                <a:lnTo>
                  <a:pt x="30467" y="0"/>
                </a:lnTo>
                <a:lnTo>
                  <a:pt x="30467" y="7506"/>
                </a:lnTo>
                <a:cubicBezTo>
                  <a:pt x="30467" y="7791"/>
                  <a:pt x="30372" y="8139"/>
                  <a:pt x="30150" y="8487"/>
                </a:cubicBezTo>
                <a:cubicBezTo>
                  <a:pt x="29960" y="8836"/>
                  <a:pt x="29706" y="9089"/>
                  <a:pt x="29453" y="9247"/>
                </a:cubicBezTo>
                <a:lnTo>
                  <a:pt x="16437" y="16753"/>
                </a:lnTo>
                <a:cubicBezTo>
                  <a:pt x="16184" y="16911"/>
                  <a:pt x="15804" y="17006"/>
                  <a:pt x="15424" y="17006"/>
                </a:cubicBezTo>
                <a:cubicBezTo>
                  <a:pt x="15044" y="17006"/>
                  <a:pt x="14695" y="16911"/>
                  <a:pt x="14410" y="16753"/>
                </a:cubicBezTo>
                <a:lnTo>
                  <a:pt x="1426" y="9247"/>
                </a:lnTo>
                <a:cubicBezTo>
                  <a:pt x="1141" y="9089"/>
                  <a:pt x="888" y="8836"/>
                  <a:pt x="698" y="8487"/>
                </a:cubicBezTo>
                <a:cubicBezTo>
                  <a:pt x="508" y="8171"/>
                  <a:pt x="381" y="7791"/>
                  <a:pt x="381" y="7506"/>
                </a:cubicBezTo>
                <a:lnTo>
                  <a:pt x="38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6"/>
          <p:cNvSpPr/>
          <p:nvPr/>
        </p:nvSpPr>
        <p:spPr>
          <a:xfrm>
            <a:off x="185625" y="167106"/>
            <a:ext cx="794235" cy="400995"/>
          </a:xfrm>
          <a:custGeom>
            <a:avLst/>
            <a:gdLst/>
            <a:ahLst/>
            <a:cxnLst/>
            <a:rect l="l" t="t" r="r" b="b"/>
            <a:pathLst>
              <a:path w="32779" h="18369" extrusionOk="0">
                <a:moveTo>
                  <a:pt x="16374" y="0"/>
                </a:moveTo>
                <a:cubicBezTo>
                  <a:pt x="15772" y="0"/>
                  <a:pt x="15170" y="127"/>
                  <a:pt x="14695" y="412"/>
                </a:cubicBezTo>
                <a:lnTo>
                  <a:pt x="1679" y="7917"/>
                </a:lnTo>
                <a:cubicBezTo>
                  <a:pt x="1204" y="8202"/>
                  <a:pt x="793" y="8646"/>
                  <a:pt x="476" y="9184"/>
                </a:cubicBezTo>
                <a:cubicBezTo>
                  <a:pt x="159" y="9723"/>
                  <a:pt x="1" y="10293"/>
                  <a:pt x="1" y="10863"/>
                </a:cubicBezTo>
                <a:lnTo>
                  <a:pt x="1" y="18368"/>
                </a:lnTo>
                <a:lnTo>
                  <a:pt x="2313" y="18368"/>
                </a:lnTo>
                <a:lnTo>
                  <a:pt x="2313" y="10863"/>
                </a:lnTo>
                <a:cubicBezTo>
                  <a:pt x="2313" y="10736"/>
                  <a:pt x="2344" y="10546"/>
                  <a:pt x="2471" y="10324"/>
                </a:cubicBezTo>
                <a:cubicBezTo>
                  <a:pt x="2598" y="10103"/>
                  <a:pt x="2756" y="9976"/>
                  <a:pt x="2851" y="9913"/>
                </a:cubicBezTo>
                <a:lnTo>
                  <a:pt x="15835" y="2407"/>
                </a:lnTo>
                <a:cubicBezTo>
                  <a:pt x="15930" y="2375"/>
                  <a:pt x="16120" y="2312"/>
                  <a:pt x="16374" y="2312"/>
                </a:cubicBezTo>
                <a:cubicBezTo>
                  <a:pt x="16627" y="2312"/>
                  <a:pt x="16817" y="2375"/>
                  <a:pt x="16912" y="2407"/>
                </a:cubicBezTo>
                <a:lnTo>
                  <a:pt x="29928" y="9913"/>
                </a:lnTo>
                <a:cubicBezTo>
                  <a:pt x="29991" y="9976"/>
                  <a:pt x="30150" y="10103"/>
                  <a:pt x="30276" y="10324"/>
                </a:cubicBezTo>
                <a:cubicBezTo>
                  <a:pt x="30403" y="10546"/>
                  <a:pt x="30435" y="10736"/>
                  <a:pt x="30435" y="10863"/>
                </a:cubicBezTo>
                <a:lnTo>
                  <a:pt x="30435" y="18368"/>
                </a:lnTo>
                <a:lnTo>
                  <a:pt x="32778" y="18368"/>
                </a:lnTo>
                <a:lnTo>
                  <a:pt x="32778" y="10863"/>
                </a:lnTo>
                <a:cubicBezTo>
                  <a:pt x="32778" y="10293"/>
                  <a:pt x="32588" y="9723"/>
                  <a:pt x="32272" y="9184"/>
                </a:cubicBezTo>
                <a:cubicBezTo>
                  <a:pt x="31987" y="8646"/>
                  <a:pt x="31543" y="8202"/>
                  <a:pt x="31068" y="7917"/>
                </a:cubicBezTo>
                <a:lnTo>
                  <a:pt x="18052" y="412"/>
                </a:lnTo>
                <a:cubicBezTo>
                  <a:pt x="17609" y="159"/>
                  <a:pt x="17007" y="0"/>
                  <a:pt x="16374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6"/>
          <p:cNvSpPr/>
          <p:nvPr/>
        </p:nvSpPr>
        <p:spPr>
          <a:xfrm>
            <a:off x="288459" y="272531"/>
            <a:ext cx="588571" cy="590414"/>
          </a:xfrm>
          <a:custGeom>
            <a:avLst/>
            <a:gdLst/>
            <a:ahLst/>
            <a:cxnLst/>
            <a:rect l="l" t="t" r="r" b="b"/>
            <a:pathLst>
              <a:path w="24291" h="27046" extrusionOk="0">
                <a:moveTo>
                  <a:pt x="12130" y="1"/>
                </a:moveTo>
                <a:cubicBezTo>
                  <a:pt x="11615" y="1"/>
                  <a:pt x="11100" y="112"/>
                  <a:pt x="10705" y="333"/>
                </a:cubicBezTo>
                <a:lnTo>
                  <a:pt x="1426" y="5685"/>
                </a:lnTo>
                <a:cubicBezTo>
                  <a:pt x="919" y="5970"/>
                  <a:pt x="475" y="6509"/>
                  <a:pt x="222" y="7110"/>
                </a:cubicBezTo>
                <a:cubicBezTo>
                  <a:pt x="222" y="7142"/>
                  <a:pt x="222" y="7174"/>
                  <a:pt x="190" y="7205"/>
                </a:cubicBezTo>
                <a:cubicBezTo>
                  <a:pt x="64" y="7522"/>
                  <a:pt x="0" y="7839"/>
                  <a:pt x="0" y="8155"/>
                </a:cubicBezTo>
                <a:lnTo>
                  <a:pt x="0" y="18891"/>
                </a:lnTo>
                <a:cubicBezTo>
                  <a:pt x="0" y="19810"/>
                  <a:pt x="634" y="20886"/>
                  <a:pt x="1394" y="21361"/>
                </a:cubicBezTo>
                <a:lnTo>
                  <a:pt x="10705" y="26713"/>
                </a:lnTo>
                <a:cubicBezTo>
                  <a:pt x="11100" y="26935"/>
                  <a:pt x="11615" y="27046"/>
                  <a:pt x="12130" y="27046"/>
                </a:cubicBezTo>
                <a:cubicBezTo>
                  <a:pt x="12644" y="27046"/>
                  <a:pt x="13159" y="26935"/>
                  <a:pt x="13555" y="26713"/>
                </a:cubicBezTo>
                <a:lnTo>
                  <a:pt x="22866" y="21361"/>
                </a:lnTo>
                <a:cubicBezTo>
                  <a:pt x="23626" y="20886"/>
                  <a:pt x="24259" y="19810"/>
                  <a:pt x="24259" y="18891"/>
                </a:cubicBezTo>
                <a:lnTo>
                  <a:pt x="24259" y="8155"/>
                </a:lnTo>
                <a:cubicBezTo>
                  <a:pt x="24291" y="7237"/>
                  <a:pt x="23657" y="6160"/>
                  <a:pt x="22866" y="5685"/>
                </a:cubicBezTo>
                <a:lnTo>
                  <a:pt x="13555" y="333"/>
                </a:lnTo>
                <a:cubicBezTo>
                  <a:pt x="13159" y="112"/>
                  <a:pt x="12644" y="1"/>
                  <a:pt x="1213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6"/>
          <p:cNvSpPr/>
          <p:nvPr/>
        </p:nvSpPr>
        <p:spPr>
          <a:xfrm>
            <a:off x="657559" y="655569"/>
            <a:ext cx="57570" cy="50820"/>
          </a:xfrm>
          <a:custGeom>
            <a:avLst/>
            <a:gdLst/>
            <a:ahLst/>
            <a:cxnLst/>
            <a:rect l="l" t="t" r="r" b="b"/>
            <a:pathLst>
              <a:path w="2376" h="2328" extrusionOk="0">
                <a:moveTo>
                  <a:pt x="238" y="0"/>
                </a:moveTo>
                <a:cubicBezTo>
                  <a:pt x="182" y="0"/>
                  <a:pt x="127" y="16"/>
                  <a:pt x="95" y="48"/>
                </a:cubicBezTo>
                <a:cubicBezTo>
                  <a:pt x="0" y="143"/>
                  <a:pt x="0" y="269"/>
                  <a:pt x="95" y="333"/>
                </a:cubicBezTo>
                <a:lnTo>
                  <a:pt x="2027" y="2265"/>
                </a:lnTo>
                <a:cubicBezTo>
                  <a:pt x="2059" y="2296"/>
                  <a:pt x="2122" y="2328"/>
                  <a:pt x="2154" y="2328"/>
                </a:cubicBezTo>
                <a:cubicBezTo>
                  <a:pt x="2217" y="2328"/>
                  <a:pt x="2280" y="2296"/>
                  <a:pt x="2312" y="2265"/>
                </a:cubicBezTo>
                <a:cubicBezTo>
                  <a:pt x="2375" y="2201"/>
                  <a:pt x="2375" y="2043"/>
                  <a:pt x="2312" y="1980"/>
                </a:cubicBezTo>
                <a:lnTo>
                  <a:pt x="380" y="48"/>
                </a:lnTo>
                <a:cubicBezTo>
                  <a:pt x="349" y="16"/>
                  <a:pt x="293" y="0"/>
                  <a:pt x="2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6"/>
          <p:cNvSpPr/>
          <p:nvPr/>
        </p:nvSpPr>
        <p:spPr>
          <a:xfrm>
            <a:off x="661388" y="422232"/>
            <a:ext cx="10007" cy="121680"/>
          </a:xfrm>
          <a:custGeom>
            <a:avLst/>
            <a:gdLst/>
            <a:ahLst/>
            <a:cxnLst/>
            <a:rect l="l" t="t" r="r" b="b"/>
            <a:pathLst>
              <a:path w="413" h="5574" extrusionOk="0">
                <a:moveTo>
                  <a:pt x="191" y="0"/>
                </a:moveTo>
                <a:cubicBezTo>
                  <a:pt x="64" y="0"/>
                  <a:pt x="1" y="95"/>
                  <a:pt x="1" y="190"/>
                </a:cubicBezTo>
                <a:lnTo>
                  <a:pt x="1" y="5384"/>
                </a:lnTo>
                <a:cubicBezTo>
                  <a:pt x="1" y="5479"/>
                  <a:pt x="96" y="5574"/>
                  <a:pt x="191" y="5574"/>
                </a:cubicBezTo>
                <a:cubicBezTo>
                  <a:pt x="317" y="5574"/>
                  <a:pt x="412" y="5479"/>
                  <a:pt x="412" y="5384"/>
                </a:cubicBezTo>
                <a:lnTo>
                  <a:pt x="412" y="190"/>
                </a:lnTo>
                <a:cubicBezTo>
                  <a:pt x="412" y="95"/>
                  <a:pt x="317" y="0"/>
                  <a:pt x="19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6"/>
          <p:cNvSpPr/>
          <p:nvPr/>
        </p:nvSpPr>
        <p:spPr>
          <a:xfrm>
            <a:off x="474160" y="554270"/>
            <a:ext cx="80589" cy="9016"/>
          </a:xfrm>
          <a:custGeom>
            <a:avLst/>
            <a:gdLst/>
            <a:ahLst/>
            <a:cxnLst/>
            <a:rect l="l" t="t" r="r" b="b"/>
            <a:pathLst>
              <a:path w="3326" h="413" extrusionOk="0">
                <a:moveTo>
                  <a:pt x="222" y="1"/>
                </a:moveTo>
                <a:cubicBezTo>
                  <a:pt x="95" y="1"/>
                  <a:pt x="0" y="96"/>
                  <a:pt x="0" y="222"/>
                </a:cubicBezTo>
                <a:cubicBezTo>
                  <a:pt x="0" y="317"/>
                  <a:pt x="95" y="412"/>
                  <a:pt x="222" y="412"/>
                </a:cubicBezTo>
                <a:lnTo>
                  <a:pt x="3136" y="412"/>
                </a:lnTo>
                <a:cubicBezTo>
                  <a:pt x="3231" y="412"/>
                  <a:pt x="3326" y="317"/>
                  <a:pt x="3326" y="222"/>
                </a:cubicBezTo>
                <a:cubicBezTo>
                  <a:pt x="3326" y="96"/>
                  <a:pt x="3231" y="1"/>
                  <a:pt x="31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6"/>
          <p:cNvSpPr/>
          <p:nvPr/>
        </p:nvSpPr>
        <p:spPr>
          <a:xfrm>
            <a:off x="474160" y="583306"/>
            <a:ext cx="61399" cy="9016"/>
          </a:xfrm>
          <a:custGeom>
            <a:avLst/>
            <a:gdLst/>
            <a:ahLst/>
            <a:cxnLst/>
            <a:rect l="l" t="t" r="r" b="b"/>
            <a:pathLst>
              <a:path w="2534" h="413" extrusionOk="0">
                <a:moveTo>
                  <a:pt x="222" y="1"/>
                </a:moveTo>
                <a:cubicBezTo>
                  <a:pt x="95" y="1"/>
                  <a:pt x="0" y="96"/>
                  <a:pt x="0" y="191"/>
                </a:cubicBezTo>
                <a:cubicBezTo>
                  <a:pt x="0" y="318"/>
                  <a:pt x="95" y="413"/>
                  <a:pt x="222" y="413"/>
                </a:cubicBezTo>
                <a:lnTo>
                  <a:pt x="2312" y="413"/>
                </a:lnTo>
                <a:cubicBezTo>
                  <a:pt x="2439" y="413"/>
                  <a:pt x="2534" y="318"/>
                  <a:pt x="2534" y="191"/>
                </a:cubicBezTo>
                <a:cubicBezTo>
                  <a:pt x="2534" y="64"/>
                  <a:pt x="2439" y="1"/>
                  <a:pt x="23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6"/>
          <p:cNvSpPr/>
          <p:nvPr/>
        </p:nvSpPr>
        <p:spPr>
          <a:xfrm>
            <a:off x="474160" y="611666"/>
            <a:ext cx="56795" cy="8994"/>
          </a:xfrm>
          <a:custGeom>
            <a:avLst/>
            <a:gdLst/>
            <a:ahLst/>
            <a:cxnLst/>
            <a:rect l="l" t="t" r="r" b="b"/>
            <a:pathLst>
              <a:path w="2344" h="412" extrusionOk="0">
                <a:moveTo>
                  <a:pt x="222" y="0"/>
                </a:moveTo>
                <a:cubicBezTo>
                  <a:pt x="95" y="0"/>
                  <a:pt x="0" y="95"/>
                  <a:pt x="0" y="190"/>
                </a:cubicBezTo>
                <a:cubicBezTo>
                  <a:pt x="0" y="317"/>
                  <a:pt x="95" y="412"/>
                  <a:pt x="222" y="412"/>
                </a:cubicBezTo>
                <a:lnTo>
                  <a:pt x="2154" y="412"/>
                </a:lnTo>
                <a:cubicBezTo>
                  <a:pt x="2249" y="412"/>
                  <a:pt x="2344" y="317"/>
                  <a:pt x="2344" y="190"/>
                </a:cubicBezTo>
                <a:cubicBezTo>
                  <a:pt x="2344" y="95"/>
                  <a:pt x="2249" y="0"/>
                  <a:pt x="215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6"/>
          <p:cNvSpPr/>
          <p:nvPr/>
        </p:nvSpPr>
        <p:spPr>
          <a:xfrm>
            <a:off x="522499" y="534927"/>
            <a:ext cx="166533" cy="150038"/>
          </a:xfrm>
          <a:custGeom>
            <a:avLst/>
            <a:gdLst/>
            <a:ahLst/>
            <a:cxnLst/>
            <a:rect l="l" t="t" r="r" b="b"/>
            <a:pathLst>
              <a:path w="6873" h="6873" extrusionOk="0">
                <a:moveTo>
                  <a:pt x="3452" y="412"/>
                </a:moveTo>
                <a:cubicBezTo>
                  <a:pt x="5099" y="412"/>
                  <a:pt x="6461" y="1774"/>
                  <a:pt x="6461" y="3452"/>
                </a:cubicBezTo>
                <a:cubicBezTo>
                  <a:pt x="6461" y="5099"/>
                  <a:pt x="5099" y="6461"/>
                  <a:pt x="3452" y="6461"/>
                </a:cubicBezTo>
                <a:cubicBezTo>
                  <a:pt x="1774" y="6461"/>
                  <a:pt x="412" y="5099"/>
                  <a:pt x="412" y="3452"/>
                </a:cubicBezTo>
                <a:cubicBezTo>
                  <a:pt x="412" y="1774"/>
                  <a:pt x="1774" y="412"/>
                  <a:pt x="3452" y="412"/>
                </a:cubicBezTo>
                <a:close/>
                <a:moveTo>
                  <a:pt x="3452" y="0"/>
                </a:moveTo>
                <a:cubicBezTo>
                  <a:pt x="1552" y="0"/>
                  <a:pt x="1" y="1552"/>
                  <a:pt x="1" y="3452"/>
                </a:cubicBezTo>
                <a:cubicBezTo>
                  <a:pt x="1" y="5320"/>
                  <a:pt x="1552" y="6872"/>
                  <a:pt x="3452" y="6872"/>
                </a:cubicBezTo>
                <a:cubicBezTo>
                  <a:pt x="5353" y="6872"/>
                  <a:pt x="6873" y="5352"/>
                  <a:pt x="6873" y="3452"/>
                </a:cubicBezTo>
                <a:cubicBezTo>
                  <a:pt x="6873" y="1552"/>
                  <a:pt x="5321" y="0"/>
                  <a:pt x="34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6"/>
          <p:cNvSpPr/>
          <p:nvPr/>
        </p:nvSpPr>
        <p:spPr>
          <a:xfrm>
            <a:off x="606918" y="420834"/>
            <a:ext cx="13060" cy="11788"/>
          </a:xfrm>
          <a:custGeom>
            <a:avLst/>
            <a:gdLst/>
            <a:ahLst/>
            <a:cxnLst/>
            <a:rect l="l" t="t" r="r" b="b"/>
            <a:pathLst>
              <a:path w="539" h="540" extrusionOk="0">
                <a:moveTo>
                  <a:pt x="253" y="1"/>
                </a:moveTo>
                <a:cubicBezTo>
                  <a:pt x="127" y="1"/>
                  <a:pt x="0" y="127"/>
                  <a:pt x="0" y="254"/>
                </a:cubicBezTo>
                <a:cubicBezTo>
                  <a:pt x="0" y="412"/>
                  <a:pt x="127" y="539"/>
                  <a:pt x="253" y="539"/>
                </a:cubicBezTo>
                <a:cubicBezTo>
                  <a:pt x="412" y="539"/>
                  <a:pt x="539" y="412"/>
                  <a:pt x="539" y="254"/>
                </a:cubicBezTo>
                <a:cubicBezTo>
                  <a:pt x="539" y="127"/>
                  <a:pt x="412" y="1"/>
                  <a:pt x="25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6"/>
          <p:cNvSpPr/>
          <p:nvPr/>
        </p:nvSpPr>
        <p:spPr>
          <a:xfrm>
            <a:off x="553950" y="420834"/>
            <a:ext cx="13084" cy="11788"/>
          </a:xfrm>
          <a:custGeom>
            <a:avLst/>
            <a:gdLst/>
            <a:ahLst/>
            <a:cxnLst/>
            <a:rect l="l" t="t" r="r" b="b"/>
            <a:pathLst>
              <a:path w="540" h="540" extrusionOk="0">
                <a:moveTo>
                  <a:pt x="286" y="1"/>
                </a:moveTo>
                <a:cubicBezTo>
                  <a:pt x="128" y="1"/>
                  <a:pt x="1" y="127"/>
                  <a:pt x="1" y="254"/>
                </a:cubicBezTo>
                <a:cubicBezTo>
                  <a:pt x="1" y="412"/>
                  <a:pt x="128" y="539"/>
                  <a:pt x="286" y="539"/>
                </a:cubicBezTo>
                <a:cubicBezTo>
                  <a:pt x="413" y="539"/>
                  <a:pt x="539" y="412"/>
                  <a:pt x="539" y="254"/>
                </a:cubicBezTo>
                <a:cubicBezTo>
                  <a:pt x="539" y="127"/>
                  <a:pt x="413" y="1"/>
                  <a:pt x="2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6"/>
          <p:cNvSpPr/>
          <p:nvPr/>
        </p:nvSpPr>
        <p:spPr>
          <a:xfrm>
            <a:off x="501783" y="420834"/>
            <a:ext cx="12309" cy="11788"/>
          </a:xfrm>
          <a:custGeom>
            <a:avLst/>
            <a:gdLst/>
            <a:ahLst/>
            <a:cxnLst/>
            <a:rect l="l" t="t" r="r" b="b"/>
            <a:pathLst>
              <a:path w="508" h="540" extrusionOk="0">
                <a:moveTo>
                  <a:pt x="254" y="1"/>
                </a:moveTo>
                <a:cubicBezTo>
                  <a:pt x="95" y="1"/>
                  <a:pt x="0" y="127"/>
                  <a:pt x="0" y="254"/>
                </a:cubicBezTo>
                <a:cubicBezTo>
                  <a:pt x="0" y="412"/>
                  <a:pt x="95" y="539"/>
                  <a:pt x="254" y="539"/>
                </a:cubicBezTo>
                <a:cubicBezTo>
                  <a:pt x="380" y="539"/>
                  <a:pt x="507" y="412"/>
                  <a:pt x="507" y="254"/>
                </a:cubicBezTo>
                <a:cubicBezTo>
                  <a:pt x="507" y="127"/>
                  <a:pt x="380" y="1"/>
                  <a:pt x="2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6"/>
          <p:cNvSpPr/>
          <p:nvPr/>
        </p:nvSpPr>
        <p:spPr>
          <a:xfrm>
            <a:off x="450366" y="408390"/>
            <a:ext cx="220251" cy="36674"/>
          </a:xfrm>
          <a:custGeom>
            <a:avLst/>
            <a:gdLst/>
            <a:ahLst/>
            <a:cxnLst/>
            <a:rect l="l" t="t" r="r" b="b"/>
            <a:pathLst>
              <a:path w="9090" h="1680" extrusionOk="0">
                <a:moveTo>
                  <a:pt x="8266" y="412"/>
                </a:moveTo>
                <a:cubicBezTo>
                  <a:pt x="8488" y="412"/>
                  <a:pt x="8710" y="602"/>
                  <a:pt x="8710" y="824"/>
                </a:cubicBezTo>
                <a:cubicBezTo>
                  <a:pt x="8710" y="1077"/>
                  <a:pt x="8488" y="1267"/>
                  <a:pt x="8266" y="1267"/>
                </a:cubicBezTo>
                <a:lnTo>
                  <a:pt x="856" y="1267"/>
                </a:lnTo>
                <a:cubicBezTo>
                  <a:pt x="602" y="1267"/>
                  <a:pt x="412" y="1077"/>
                  <a:pt x="412" y="824"/>
                </a:cubicBezTo>
                <a:cubicBezTo>
                  <a:pt x="412" y="602"/>
                  <a:pt x="602" y="412"/>
                  <a:pt x="856" y="412"/>
                </a:cubicBezTo>
                <a:close/>
                <a:moveTo>
                  <a:pt x="856" y="1"/>
                </a:moveTo>
                <a:cubicBezTo>
                  <a:pt x="381" y="1"/>
                  <a:pt x="1" y="381"/>
                  <a:pt x="1" y="824"/>
                </a:cubicBezTo>
                <a:cubicBezTo>
                  <a:pt x="1" y="1299"/>
                  <a:pt x="381" y="1679"/>
                  <a:pt x="856" y="1679"/>
                </a:cubicBezTo>
                <a:lnTo>
                  <a:pt x="8266" y="1679"/>
                </a:lnTo>
                <a:cubicBezTo>
                  <a:pt x="8710" y="1679"/>
                  <a:pt x="9090" y="1299"/>
                  <a:pt x="9090" y="824"/>
                </a:cubicBezTo>
                <a:cubicBezTo>
                  <a:pt x="9090" y="381"/>
                  <a:pt x="8710" y="1"/>
                  <a:pt x="82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6"/>
          <p:cNvSpPr/>
          <p:nvPr/>
        </p:nvSpPr>
        <p:spPr>
          <a:xfrm>
            <a:off x="450366" y="422232"/>
            <a:ext cx="113590" cy="248884"/>
          </a:xfrm>
          <a:custGeom>
            <a:avLst/>
            <a:gdLst/>
            <a:ahLst/>
            <a:cxnLst/>
            <a:rect l="l" t="t" r="r" b="b"/>
            <a:pathLst>
              <a:path w="4688" h="11401" extrusionOk="0">
                <a:moveTo>
                  <a:pt x="191" y="0"/>
                </a:moveTo>
                <a:cubicBezTo>
                  <a:pt x="96" y="0"/>
                  <a:pt x="1" y="95"/>
                  <a:pt x="1" y="190"/>
                </a:cubicBezTo>
                <a:lnTo>
                  <a:pt x="1" y="10102"/>
                </a:lnTo>
                <a:cubicBezTo>
                  <a:pt x="1" y="10831"/>
                  <a:pt x="571" y="11401"/>
                  <a:pt x="1267" y="11401"/>
                </a:cubicBezTo>
                <a:lnTo>
                  <a:pt x="4466" y="11401"/>
                </a:lnTo>
                <a:cubicBezTo>
                  <a:pt x="4593" y="11401"/>
                  <a:pt x="4688" y="11306"/>
                  <a:pt x="4688" y="11179"/>
                </a:cubicBezTo>
                <a:cubicBezTo>
                  <a:pt x="4688" y="11084"/>
                  <a:pt x="4593" y="10989"/>
                  <a:pt x="4466" y="10989"/>
                </a:cubicBezTo>
                <a:lnTo>
                  <a:pt x="1267" y="10989"/>
                </a:lnTo>
                <a:cubicBezTo>
                  <a:pt x="792" y="10989"/>
                  <a:pt x="412" y="10577"/>
                  <a:pt x="412" y="10102"/>
                </a:cubicBezTo>
                <a:lnTo>
                  <a:pt x="412" y="190"/>
                </a:lnTo>
                <a:cubicBezTo>
                  <a:pt x="412" y="95"/>
                  <a:pt x="317" y="0"/>
                  <a:pt x="19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6"/>
          <p:cNvSpPr/>
          <p:nvPr/>
        </p:nvSpPr>
        <p:spPr>
          <a:xfrm>
            <a:off x="474160" y="468537"/>
            <a:ext cx="172663" cy="9016"/>
          </a:xfrm>
          <a:custGeom>
            <a:avLst/>
            <a:gdLst/>
            <a:ahLst/>
            <a:cxnLst/>
            <a:rect l="l" t="t" r="r" b="b"/>
            <a:pathLst>
              <a:path w="7126" h="413" extrusionOk="0">
                <a:moveTo>
                  <a:pt x="222" y="1"/>
                </a:moveTo>
                <a:cubicBezTo>
                  <a:pt x="95" y="1"/>
                  <a:pt x="0" y="96"/>
                  <a:pt x="0" y="223"/>
                </a:cubicBezTo>
                <a:cubicBezTo>
                  <a:pt x="0" y="318"/>
                  <a:pt x="95" y="413"/>
                  <a:pt x="222" y="413"/>
                </a:cubicBezTo>
                <a:lnTo>
                  <a:pt x="6936" y="413"/>
                </a:lnTo>
                <a:cubicBezTo>
                  <a:pt x="7031" y="413"/>
                  <a:pt x="7126" y="318"/>
                  <a:pt x="7126" y="223"/>
                </a:cubicBezTo>
                <a:cubicBezTo>
                  <a:pt x="7126" y="96"/>
                  <a:pt x="7031" y="1"/>
                  <a:pt x="69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6"/>
          <p:cNvSpPr/>
          <p:nvPr/>
        </p:nvSpPr>
        <p:spPr>
          <a:xfrm>
            <a:off x="474160" y="496896"/>
            <a:ext cx="144290" cy="8994"/>
          </a:xfrm>
          <a:custGeom>
            <a:avLst/>
            <a:gdLst/>
            <a:ahLst/>
            <a:cxnLst/>
            <a:rect l="l" t="t" r="r" b="b"/>
            <a:pathLst>
              <a:path w="5955" h="412" extrusionOk="0">
                <a:moveTo>
                  <a:pt x="222" y="0"/>
                </a:moveTo>
                <a:cubicBezTo>
                  <a:pt x="95" y="0"/>
                  <a:pt x="0" y="95"/>
                  <a:pt x="0" y="222"/>
                </a:cubicBezTo>
                <a:cubicBezTo>
                  <a:pt x="0" y="349"/>
                  <a:pt x="95" y="412"/>
                  <a:pt x="222" y="412"/>
                </a:cubicBezTo>
                <a:lnTo>
                  <a:pt x="5732" y="412"/>
                </a:lnTo>
                <a:cubicBezTo>
                  <a:pt x="5859" y="412"/>
                  <a:pt x="5954" y="349"/>
                  <a:pt x="5954" y="222"/>
                </a:cubicBezTo>
                <a:cubicBezTo>
                  <a:pt x="5954" y="95"/>
                  <a:pt x="5859" y="0"/>
                  <a:pt x="57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6"/>
          <p:cNvSpPr/>
          <p:nvPr/>
        </p:nvSpPr>
        <p:spPr>
          <a:xfrm>
            <a:off x="474160" y="525932"/>
            <a:ext cx="91323" cy="9016"/>
          </a:xfrm>
          <a:custGeom>
            <a:avLst/>
            <a:gdLst/>
            <a:ahLst/>
            <a:cxnLst/>
            <a:rect l="l" t="t" r="r" b="b"/>
            <a:pathLst>
              <a:path w="3769" h="413" extrusionOk="0">
                <a:moveTo>
                  <a:pt x="222" y="0"/>
                </a:moveTo>
                <a:cubicBezTo>
                  <a:pt x="95" y="0"/>
                  <a:pt x="0" y="95"/>
                  <a:pt x="0" y="190"/>
                </a:cubicBezTo>
                <a:cubicBezTo>
                  <a:pt x="0" y="317"/>
                  <a:pt x="95" y="412"/>
                  <a:pt x="222" y="412"/>
                </a:cubicBezTo>
                <a:lnTo>
                  <a:pt x="3579" y="412"/>
                </a:lnTo>
                <a:cubicBezTo>
                  <a:pt x="3674" y="412"/>
                  <a:pt x="3769" y="317"/>
                  <a:pt x="3769" y="190"/>
                </a:cubicBezTo>
                <a:cubicBezTo>
                  <a:pt x="3769" y="95"/>
                  <a:pt x="3674" y="0"/>
                  <a:pt x="35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589" name="Google Shape;5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3478114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7"/>
          <p:cNvSpPr txBox="1"/>
          <p:nvPr/>
        </p:nvSpPr>
        <p:spPr>
          <a:xfrm>
            <a:off x="7674300" y="2421200"/>
            <a:ext cx="1469700" cy="961200"/>
          </a:xfrm>
          <a:prstGeom prst="rect">
            <a:avLst/>
          </a:prstGeom>
          <a:solidFill>
            <a:srgbClr val="ABE0E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591" name="Google Shape;591;p47"/>
          <p:cNvSpPr txBox="1"/>
          <p:nvPr/>
        </p:nvSpPr>
        <p:spPr>
          <a:xfrm>
            <a:off x="-12050" y="3382400"/>
            <a:ext cx="9156000" cy="1761000"/>
          </a:xfrm>
          <a:prstGeom prst="rect">
            <a:avLst/>
          </a:prstGeom>
          <a:solidFill>
            <a:srgbClr val="ABE0E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 b="1">
                <a:solidFill>
                  <a:srgbClr val="6A9955"/>
                </a:solidFill>
                <a:latin typeface="Caveat"/>
                <a:ea typeface="Caveat"/>
                <a:cs typeface="Caveat"/>
                <a:sym typeface="Caveat"/>
              </a:rPr>
              <a:t>Thank You</a:t>
            </a:r>
            <a:endParaRPr sz="4700" b="1">
              <a:solidFill>
                <a:srgbClr val="6A9955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87" name="Google Shape;187;p16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6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Python </a:t>
            </a: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Functions</a:t>
            </a:r>
            <a:endParaRPr sz="3000">
              <a:solidFill>
                <a:srgbClr val="F5BF4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9" name="Google Shape;189;p16"/>
          <p:cNvSpPr txBox="1"/>
          <p:nvPr/>
        </p:nvSpPr>
        <p:spPr>
          <a:xfrm>
            <a:off x="755225" y="867550"/>
            <a:ext cx="7961100" cy="18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 function is like a mini-­program within a program.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You’re already familiar with the </a:t>
            </a:r>
            <a:r>
              <a:rPr lang="en" sz="1800" b="1">
                <a:solidFill>
                  <a:schemeClr val="dk1"/>
                </a:solidFill>
              </a:rPr>
              <a:t>print()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lang="en" sz="1800" b="1">
                <a:solidFill>
                  <a:schemeClr val="dk1"/>
                </a:solidFill>
              </a:rPr>
              <a:t>input()</a:t>
            </a:r>
            <a:r>
              <a:rPr lang="en" sz="1800">
                <a:solidFill>
                  <a:schemeClr val="dk1"/>
                </a:solidFill>
              </a:rPr>
              <a:t>, and </a:t>
            </a:r>
            <a:r>
              <a:rPr lang="en" sz="1800" b="1">
                <a:solidFill>
                  <a:schemeClr val="dk1"/>
                </a:solidFill>
              </a:rPr>
              <a:t>len()</a:t>
            </a:r>
            <a:r>
              <a:rPr lang="en" sz="1800">
                <a:solidFill>
                  <a:schemeClr val="dk1"/>
                </a:solidFill>
              </a:rPr>
              <a:t> functions from the previous lectures. It's called python built-in function.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For better understand how python function works, let’s create one…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0" name="Google Shape;190;p16"/>
          <p:cNvSpPr txBox="1"/>
          <p:nvPr/>
        </p:nvSpPr>
        <p:spPr>
          <a:xfrm>
            <a:off x="1429325" y="2927250"/>
            <a:ext cx="5742600" cy="214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" sz="1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7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7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7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"Hello World!"</a:t>
            </a:r>
            <a:r>
              <a:rPr lang="en" sz="1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" sz="1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22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93CD938-362D-5517-70F8-63D55007F269}"/>
                  </a:ext>
                </a:extLst>
              </p14:cNvPr>
              <p14:cNvContentPartPr/>
              <p14:nvPr/>
            </p14:nvContentPartPr>
            <p14:xfrm>
              <a:off x="3962520" y="1785960"/>
              <a:ext cx="2719800" cy="286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93CD938-362D-5517-70F8-63D55007F2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3160" y="1776600"/>
                <a:ext cx="2738520" cy="304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96" name="Google Shape;196;p17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7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Python </a:t>
            </a: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Functions</a:t>
            </a:r>
            <a:endParaRPr sz="3000">
              <a:solidFill>
                <a:srgbClr val="F5BF4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8" name="Google Shape;198;p17"/>
          <p:cNvSpPr txBox="1"/>
          <p:nvPr/>
        </p:nvSpPr>
        <p:spPr>
          <a:xfrm>
            <a:off x="2038925" y="2012850"/>
            <a:ext cx="5742600" cy="214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" sz="1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7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7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7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"Hello World!"</a:t>
            </a:r>
            <a:r>
              <a:rPr lang="en" sz="1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" sz="1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22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9" name="Google Shape;199;p17"/>
          <p:cNvSpPr txBox="1"/>
          <p:nvPr/>
        </p:nvSpPr>
        <p:spPr>
          <a:xfrm>
            <a:off x="409550" y="935513"/>
            <a:ext cx="3529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Keyword</a:t>
            </a:r>
            <a:r>
              <a:rPr lang="en" sz="1800">
                <a:solidFill>
                  <a:schemeClr val="dk2"/>
                </a:solidFill>
              </a:rPr>
              <a:t> for defining a function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0" name="Google Shape;200;p17"/>
          <p:cNvSpPr txBox="1"/>
          <p:nvPr/>
        </p:nvSpPr>
        <p:spPr>
          <a:xfrm>
            <a:off x="4752950" y="855500"/>
            <a:ext cx="20133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Function </a:t>
            </a:r>
            <a:r>
              <a:rPr lang="en" sz="1800" b="1">
                <a:solidFill>
                  <a:schemeClr val="dk2"/>
                </a:solidFill>
              </a:rPr>
              <a:t>Name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201" name="Google Shape;201;p17"/>
          <p:cNvSpPr txBox="1"/>
          <p:nvPr/>
        </p:nvSpPr>
        <p:spPr>
          <a:xfrm>
            <a:off x="409550" y="4360700"/>
            <a:ext cx="1764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Call </a:t>
            </a:r>
            <a:r>
              <a:rPr lang="en" sz="1800">
                <a:solidFill>
                  <a:schemeClr val="dk2"/>
                </a:solidFill>
              </a:rPr>
              <a:t>a function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2" name="Google Shape;202;p17"/>
          <p:cNvSpPr txBox="1"/>
          <p:nvPr/>
        </p:nvSpPr>
        <p:spPr>
          <a:xfrm>
            <a:off x="5286350" y="4360700"/>
            <a:ext cx="20133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Function </a:t>
            </a:r>
            <a:r>
              <a:rPr lang="en" sz="1800" b="1">
                <a:solidFill>
                  <a:schemeClr val="dk2"/>
                </a:solidFill>
              </a:rPr>
              <a:t>Details</a:t>
            </a:r>
            <a:endParaRPr sz="1800" b="1">
              <a:solidFill>
                <a:schemeClr val="dk2"/>
              </a:solidFill>
            </a:endParaRPr>
          </a:p>
        </p:txBody>
      </p:sp>
      <p:cxnSp>
        <p:nvCxnSpPr>
          <p:cNvPr id="203" name="Google Shape;203;p17"/>
          <p:cNvCxnSpPr>
            <a:stCxn id="199" idx="2"/>
          </p:cNvCxnSpPr>
          <p:nvPr/>
        </p:nvCxnSpPr>
        <p:spPr>
          <a:xfrm>
            <a:off x="2174300" y="1413413"/>
            <a:ext cx="162600" cy="7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17"/>
          <p:cNvCxnSpPr>
            <a:stCxn id="200" idx="2"/>
          </p:cNvCxnSpPr>
          <p:nvPr/>
        </p:nvCxnSpPr>
        <p:spPr>
          <a:xfrm flipH="1">
            <a:off x="3067700" y="1333400"/>
            <a:ext cx="2691900" cy="78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17"/>
          <p:cNvCxnSpPr>
            <a:stCxn id="201" idx="0"/>
          </p:cNvCxnSpPr>
          <p:nvPr/>
        </p:nvCxnSpPr>
        <p:spPr>
          <a:xfrm rot="10800000" flipH="1">
            <a:off x="1291850" y="3445100"/>
            <a:ext cx="1165500" cy="91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" name="Google Shape;206;p17"/>
          <p:cNvCxnSpPr>
            <a:stCxn id="202" idx="0"/>
          </p:cNvCxnSpPr>
          <p:nvPr/>
        </p:nvCxnSpPr>
        <p:spPr>
          <a:xfrm rot="10800000">
            <a:off x="3963200" y="2746400"/>
            <a:ext cx="2329800" cy="16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07E0ECE-43F6-E81B-D8FC-A6D3CF7CC19A}"/>
                  </a:ext>
                </a:extLst>
              </p14:cNvPr>
              <p14:cNvContentPartPr/>
              <p14:nvPr/>
            </p14:nvContentPartPr>
            <p14:xfrm>
              <a:off x="2043000" y="0"/>
              <a:ext cx="7096680" cy="3600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07E0ECE-43F6-E81B-D8FC-A6D3CF7CC1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3640" y="-9360"/>
                <a:ext cx="7115400" cy="3619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12" name="Google Shape;212;p18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Python </a:t>
            </a: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Functions</a:t>
            </a:r>
            <a:endParaRPr sz="3000">
              <a:solidFill>
                <a:srgbClr val="F5BF4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4" name="Google Shape;214;p18"/>
          <p:cNvSpPr txBox="1"/>
          <p:nvPr/>
        </p:nvSpPr>
        <p:spPr>
          <a:xfrm>
            <a:off x="755225" y="867550"/>
            <a:ext cx="7961100" cy="18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def</a:t>
            </a:r>
            <a:r>
              <a:rPr lang="en" sz="2000">
                <a:solidFill>
                  <a:schemeClr val="dk1"/>
                </a:solidFill>
              </a:rPr>
              <a:t> Statements with </a:t>
            </a:r>
            <a:r>
              <a:rPr lang="en" sz="2000" b="1">
                <a:solidFill>
                  <a:schemeClr val="dk1"/>
                </a:solidFill>
              </a:rPr>
              <a:t>Parameters</a:t>
            </a:r>
            <a:r>
              <a:rPr lang="en" sz="2000">
                <a:solidFill>
                  <a:schemeClr val="dk1"/>
                </a:solidFill>
              </a:rPr>
              <a:t>: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15" name="Google Shape;215;p18"/>
          <p:cNvSpPr txBox="1"/>
          <p:nvPr/>
        </p:nvSpPr>
        <p:spPr>
          <a:xfrm>
            <a:off x="1429325" y="2089050"/>
            <a:ext cx="5742600" cy="214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"Hello "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"!"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"Joy"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"Rini"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3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6" name="Google Shape;216;p18"/>
          <p:cNvSpPr txBox="1"/>
          <p:nvPr/>
        </p:nvSpPr>
        <p:spPr>
          <a:xfrm>
            <a:off x="3336650" y="1409350"/>
            <a:ext cx="13131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Parameter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7" name="Google Shape;217;p18"/>
          <p:cNvSpPr txBox="1"/>
          <p:nvPr/>
        </p:nvSpPr>
        <p:spPr>
          <a:xfrm>
            <a:off x="2269850" y="4381150"/>
            <a:ext cx="13131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Argument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18" name="Google Shape;218;p18"/>
          <p:cNvCxnSpPr>
            <a:stCxn id="216" idx="2"/>
          </p:cNvCxnSpPr>
          <p:nvPr/>
        </p:nvCxnSpPr>
        <p:spPr>
          <a:xfrm flipH="1">
            <a:off x="2999300" y="1842850"/>
            <a:ext cx="993900" cy="40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p18"/>
          <p:cNvCxnSpPr>
            <a:stCxn id="217" idx="0"/>
          </p:cNvCxnSpPr>
          <p:nvPr/>
        </p:nvCxnSpPr>
        <p:spPr>
          <a:xfrm rot="10800000">
            <a:off x="2638100" y="3746350"/>
            <a:ext cx="288300" cy="6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C29F21-8677-0FC6-8354-B17F052F0B5B}"/>
                  </a:ext>
                </a:extLst>
              </p14:cNvPr>
              <p14:cNvContentPartPr/>
              <p14:nvPr/>
            </p14:nvContentPartPr>
            <p14:xfrm>
              <a:off x="1271520" y="1895400"/>
              <a:ext cx="3476880" cy="1648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C29F21-8677-0FC6-8354-B17F052F0B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2160" y="1886040"/>
                <a:ext cx="3495600" cy="1666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25" name="Google Shape;225;p19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9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Python </a:t>
            </a: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Functions</a:t>
            </a:r>
            <a:endParaRPr sz="3000">
              <a:solidFill>
                <a:srgbClr val="F5BF4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7" name="Google Shape;227;p19"/>
          <p:cNvSpPr txBox="1"/>
          <p:nvPr/>
        </p:nvSpPr>
        <p:spPr>
          <a:xfrm>
            <a:off x="755225" y="867550"/>
            <a:ext cx="7961100" cy="18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def</a:t>
            </a:r>
            <a:r>
              <a:rPr lang="en" sz="2000">
                <a:solidFill>
                  <a:schemeClr val="dk1"/>
                </a:solidFill>
              </a:rPr>
              <a:t> Statements with </a:t>
            </a:r>
            <a:r>
              <a:rPr lang="en" sz="2000" b="1">
                <a:solidFill>
                  <a:schemeClr val="dk1"/>
                </a:solidFill>
              </a:rPr>
              <a:t>return</a:t>
            </a:r>
            <a:r>
              <a:rPr lang="en" sz="2000">
                <a:solidFill>
                  <a:schemeClr val="dk1"/>
                </a:solidFill>
              </a:rPr>
              <a:t> type: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28" name="Google Shape;228;p19"/>
          <p:cNvSpPr txBox="1"/>
          <p:nvPr/>
        </p:nvSpPr>
        <p:spPr>
          <a:xfrm>
            <a:off x="1429325" y="2089050"/>
            <a:ext cx="5742600" cy="214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 sz="14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sz="14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72CC96-3717-89C8-844F-BA4BAAB33DCD}"/>
                  </a:ext>
                </a:extLst>
              </p14:cNvPr>
              <p14:cNvContentPartPr/>
              <p14:nvPr/>
            </p14:nvContentPartPr>
            <p14:xfrm>
              <a:off x="1023840" y="2448000"/>
              <a:ext cx="2053080" cy="1586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72CC96-3717-89C8-844F-BA4BAAB33D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4480" y="2438640"/>
                <a:ext cx="2071800" cy="1604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34" name="Google Shape;234;p20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0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Python </a:t>
            </a: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Functions</a:t>
            </a:r>
            <a:endParaRPr sz="3000">
              <a:solidFill>
                <a:srgbClr val="F5BF4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6" name="Google Shape;236;p20"/>
          <p:cNvSpPr txBox="1"/>
          <p:nvPr/>
        </p:nvSpPr>
        <p:spPr>
          <a:xfrm>
            <a:off x="755225" y="867550"/>
            <a:ext cx="7961100" cy="18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def</a:t>
            </a:r>
            <a:r>
              <a:rPr lang="en" sz="2000">
                <a:solidFill>
                  <a:schemeClr val="dk1"/>
                </a:solidFill>
              </a:rPr>
              <a:t> Statements with </a:t>
            </a:r>
            <a:r>
              <a:rPr lang="en" sz="2000" b="1">
                <a:solidFill>
                  <a:schemeClr val="dk1"/>
                </a:solidFill>
              </a:rPr>
              <a:t>multiple</a:t>
            </a:r>
            <a:r>
              <a:rPr lang="en" sz="2000">
                <a:solidFill>
                  <a:schemeClr val="dk1"/>
                </a:solidFill>
              </a:rPr>
              <a:t>-</a:t>
            </a:r>
            <a:r>
              <a:rPr lang="en" sz="2000" b="1">
                <a:solidFill>
                  <a:schemeClr val="dk1"/>
                </a:solidFill>
              </a:rPr>
              <a:t>return</a:t>
            </a:r>
            <a:r>
              <a:rPr lang="en" sz="2000">
                <a:solidFill>
                  <a:schemeClr val="dk1"/>
                </a:solidFill>
              </a:rPr>
              <a:t> type: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37" name="Google Shape;237;p20"/>
          <p:cNvSpPr txBox="1"/>
          <p:nvPr/>
        </p:nvSpPr>
        <p:spPr>
          <a:xfrm>
            <a:off x="1429325" y="2089050"/>
            <a:ext cx="4501500" cy="250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check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"ok"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3.14</a:t>
            </a:r>
            <a:endParaRPr sz="16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num1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num2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check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num1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num2</a:t>
            </a:r>
            <a:r>
              <a:rPr lang="en" sz="1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8" name="Google Shape;238;p20"/>
          <p:cNvSpPr txBox="1"/>
          <p:nvPr/>
        </p:nvSpPr>
        <p:spPr>
          <a:xfrm>
            <a:off x="6096300" y="2089200"/>
            <a:ext cx="2376300" cy="25056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2"/>
                </a:solidFill>
              </a:rPr>
              <a:t>ok</a:t>
            </a:r>
            <a:endParaRPr sz="2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2"/>
                </a:solidFill>
              </a:rPr>
              <a:t>10</a:t>
            </a:r>
            <a:endParaRPr sz="2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2"/>
                </a:solidFill>
              </a:rPr>
              <a:t>3.14</a:t>
            </a:r>
            <a:endParaRPr sz="2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2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EABC066-9701-5ED3-F728-8B8441590CB5}"/>
                  </a:ext>
                </a:extLst>
              </p14:cNvPr>
              <p14:cNvContentPartPr/>
              <p14:nvPr/>
            </p14:nvContentPartPr>
            <p14:xfrm>
              <a:off x="1362240" y="1852560"/>
              <a:ext cx="4015080" cy="2838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EABC066-9701-5ED3-F728-8B8441590C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2880" y="1843200"/>
                <a:ext cx="4033800" cy="2857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44" name="Google Shape;244;p21"/>
          <p:cNvPicPr preferRelativeResize="0"/>
          <p:nvPr/>
        </p:nvPicPr>
        <p:blipFill rotWithShape="1">
          <a:blip r:embed="rId3">
            <a:alphaModFix/>
          </a:blip>
          <a:srcRect l="2467" t="7816" r="61029" b="23379"/>
          <a:stretch/>
        </p:blipFill>
        <p:spPr>
          <a:xfrm>
            <a:off x="127825" y="125975"/>
            <a:ext cx="856274" cy="7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1"/>
          <p:cNvSpPr txBox="1"/>
          <p:nvPr/>
        </p:nvSpPr>
        <p:spPr>
          <a:xfrm>
            <a:off x="1022200" y="2590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Python </a:t>
            </a:r>
            <a:r>
              <a:rPr lang="en" sz="3000">
                <a:solidFill>
                  <a:srgbClr val="F5BF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Functions</a:t>
            </a:r>
            <a:endParaRPr sz="3000">
              <a:solidFill>
                <a:srgbClr val="F5BF4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755225" y="791350"/>
            <a:ext cx="79611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Call by Value </a:t>
            </a:r>
            <a:r>
              <a:rPr lang="en" sz="2000">
                <a:solidFill>
                  <a:schemeClr val="dk1"/>
                </a:solidFill>
              </a:rPr>
              <a:t>vs</a:t>
            </a:r>
            <a:r>
              <a:rPr lang="en" sz="2000" b="1">
                <a:solidFill>
                  <a:schemeClr val="dk1"/>
                </a:solidFill>
              </a:rPr>
              <a:t> Call by Reference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47" name="Google Shape;247;p21"/>
          <p:cNvSpPr txBox="1"/>
          <p:nvPr/>
        </p:nvSpPr>
        <p:spPr>
          <a:xfrm>
            <a:off x="795025" y="1530075"/>
            <a:ext cx="42882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When a variable is passed to a function, if any changes to its variable does not get reflected in the actual argument, then it uses </a:t>
            </a:r>
            <a:r>
              <a:rPr lang="en" sz="1800" b="1">
                <a:solidFill>
                  <a:schemeClr val="dk1"/>
                </a:solidFill>
              </a:rPr>
              <a:t>call by value</a:t>
            </a:r>
            <a:r>
              <a:rPr lang="en" sz="1800">
                <a:solidFill>
                  <a:schemeClr val="dk1"/>
                </a:solidFill>
              </a:rPr>
              <a:t> mechanism. i.e. C and C++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On the other hand, if the change is reflected, then it becomes </a:t>
            </a:r>
            <a:r>
              <a:rPr lang="en" sz="1800" b="1">
                <a:solidFill>
                  <a:schemeClr val="dk1"/>
                </a:solidFill>
              </a:rPr>
              <a:t>call by reference</a:t>
            </a:r>
            <a:r>
              <a:rPr lang="en" sz="1800">
                <a:solidFill>
                  <a:schemeClr val="dk1"/>
                </a:solidFill>
              </a:rPr>
              <a:t> mechanism. i.e. Python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248" name="Google Shape;2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2775" y="1133600"/>
            <a:ext cx="4788374" cy="39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9FE1ED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2104</Words>
  <Application>Microsoft Office PowerPoint</Application>
  <PresentationFormat>On-screen Show (16:9)</PresentationFormat>
  <Paragraphs>365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Caveat</vt:lpstr>
      <vt:lpstr>Fira Sans Medium</vt:lpstr>
      <vt:lpstr>Courier New</vt:lpstr>
      <vt:lpstr>Fira Sans Extra Condensed SemiBold</vt:lpstr>
      <vt:lpstr>Arial</vt:lpstr>
      <vt:lpstr>Roboto</vt:lpstr>
      <vt:lpstr>Technology Infographics by Slidesgo</vt:lpstr>
      <vt:lpstr>PowerPoint Presentation</vt:lpstr>
      <vt:lpstr>Recall: C Unstructured Code Segment</vt:lpstr>
      <vt:lpstr>Recall: C Structured Code Segment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Administrator</dc:creator>
  <cp:lastModifiedBy>Administrator</cp:lastModifiedBy>
  <cp:revision>4</cp:revision>
  <dcterms:modified xsi:type="dcterms:W3CDTF">2025-01-06T12:43:50Z</dcterms:modified>
</cp:coreProperties>
</file>